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41"/>
  </p:notesMasterIdLst>
  <p:handoutMasterIdLst>
    <p:handoutMasterId r:id="rId42"/>
  </p:handoutMasterIdLst>
  <p:sldIdLst>
    <p:sldId id="257" r:id="rId2"/>
    <p:sldId id="308" r:id="rId3"/>
    <p:sldId id="309" r:id="rId4"/>
    <p:sldId id="310" r:id="rId5"/>
    <p:sldId id="311" r:id="rId6"/>
    <p:sldId id="312" r:id="rId7"/>
    <p:sldId id="313" r:id="rId8"/>
    <p:sldId id="314" r:id="rId9"/>
    <p:sldId id="315" r:id="rId10"/>
    <p:sldId id="316" r:id="rId11"/>
    <p:sldId id="317" r:id="rId12"/>
    <p:sldId id="318" r:id="rId13"/>
    <p:sldId id="319" r:id="rId14"/>
    <p:sldId id="323" r:id="rId15"/>
    <p:sldId id="324" r:id="rId16"/>
    <p:sldId id="320" r:id="rId17"/>
    <p:sldId id="321" r:id="rId18"/>
    <p:sldId id="328" r:id="rId19"/>
    <p:sldId id="325" r:id="rId20"/>
    <p:sldId id="326" r:id="rId21"/>
    <p:sldId id="327" r:id="rId22"/>
    <p:sldId id="329" r:id="rId23"/>
    <p:sldId id="330" r:id="rId24"/>
    <p:sldId id="331" r:id="rId25"/>
    <p:sldId id="332" r:id="rId26"/>
    <p:sldId id="333" r:id="rId27"/>
    <p:sldId id="334" r:id="rId28"/>
    <p:sldId id="335" r:id="rId29"/>
    <p:sldId id="336" r:id="rId30"/>
    <p:sldId id="337" r:id="rId31"/>
    <p:sldId id="338" r:id="rId32"/>
    <p:sldId id="339" r:id="rId33"/>
    <p:sldId id="342" r:id="rId34"/>
    <p:sldId id="340" r:id="rId35"/>
    <p:sldId id="341" r:id="rId36"/>
    <p:sldId id="343" r:id="rId37"/>
    <p:sldId id="344" r:id="rId38"/>
    <p:sldId id="345" r:id="rId39"/>
    <p:sldId id="346" r:id="rId40"/>
  </p:sldIdLst>
  <p:sldSz cx="9144000" cy="6858000" type="screen4x3"/>
  <p:notesSz cx="6834188" cy="99790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4FE703"/>
    <a:srgbClr val="21D303"/>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5620"/>
    <p:restoredTop sz="96473" autoAdjust="0"/>
  </p:normalViewPr>
  <p:slideViewPr>
    <p:cSldViewPr>
      <p:cViewPr>
        <p:scale>
          <a:sx n="77" d="100"/>
          <a:sy n="77" d="100"/>
        </p:scale>
        <p:origin x="-858" y="43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2275" cy="4984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71913" y="0"/>
            <a:ext cx="2960687" cy="498475"/>
          </a:xfrm>
          <a:prstGeom prst="rect">
            <a:avLst/>
          </a:prstGeom>
        </p:spPr>
        <p:txBody>
          <a:bodyPr vert="horz" lIns="91440" tIns="45720" rIns="91440" bIns="45720" rtlCol="0"/>
          <a:lstStyle>
            <a:lvl1pPr algn="r">
              <a:defRPr sz="1200"/>
            </a:lvl1pPr>
          </a:lstStyle>
          <a:p>
            <a:fld id="{31B7CFD1-97A1-43D2-AE3C-336901552713}" type="datetimeFigureOut">
              <a:rPr lang="en-US" smtClean="0"/>
              <a:pPr/>
              <a:t>6/1/2011</a:t>
            </a:fld>
            <a:endParaRPr lang="en-US"/>
          </a:p>
        </p:txBody>
      </p:sp>
      <p:sp>
        <p:nvSpPr>
          <p:cNvPr id="4" name="Footer Placeholder 3"/>
          <p:cNvSpPr>
            <a:spLocks noGrp="1"/>
          </p:cNvSpPr>
          <p:nvPr>
            <p:ph type="ftr" sz="quarter" idx="2"/>
          </p:nvPr>
        </p:nvSpPr>
        <p:spPr>
          <a:xfrm>
            <a:off x="0" y="9478963"/>
            <a:ext cx="2962275" cy="49847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71913" y="9478963"/>
            <a:ext cx="2960687" cy="498475"/>
          </a:xfrm>
          <a:prstGeom prst="rect">
            <a:avLst/>
          </a:prstGeom>
        </p:spPr>
        <p:txBody>
          <a:bodyPr vert="horz" lIns="91440" tIns="45720" rIns="91440" bIns="45720" rtlCol="0" anchor="b"/>
          <a:lstStyle>
            <a:lvl1pPr algn="r">
              <a:defRPr sz="1200"/>
            </a:lvl1pPr>
          </a:lstStyle>
          <a:p>
            <a:fld id="{D7352081-412A-4581-953F-83C525901E2B}"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61481" cy="4989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71125" y="0"/>
            <a:ext cx="2961481" cy="498951"/>
          </a:xfrm>
          <a:prstGeom prst="rect">
            <a:avLst/>
          </a:prstGeom>
        </p:spPr>
        <p:txBody>
          <a:bodyPr vert="horz" lIns="91440" tIns="45720" rIns="91440" bIns="45720" rtlCol="0"/>
          <a:lstStyle>
            <a:lvl1pPr algn="r">
              <a:defRPr sz="1200"/>
            </a:lvl1pPr>
          </a:lstStyle>
          <a:p>
            <a:fld id="{22854AD6-4354-4030-B128-F7EC6F76B6D4}" type="datetimeFigureOut">
              <a:rPr lang="en-US" smtClean="0"/>
              <a:pPr/>
              <a:t>6/1/2011</a:t>
            </a:fld>
            <a:endParaRPr lang="en-US"/>
          </a:p>
        </p:txBody>
      </p:sp>
      <p:sp>
        <p:nvSpPr>
          <p:cNvPr id="4" name="Slide Image Placeholder 3"/>
          <p:cNvSpPr>
            <a:spLocks noGrp="1" noRot="1" noChangeAspect="1"/>
          </p:cNvSpPr>
          <p:nvPr>
            <p:ph type="sldImg" idx="2"/>
          </p:nvPr>
        </p:nvSpPr>
        <p:spPr>
          <a:xfrm>
            <a:off x="922338" y="747713"/>
            <a:ext cx="4991100" cy="37433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3419" y="4740037"/>
            <a:ext cx="5467350" cy="449056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78342"/>
            <a:ext cx="2961481" cy="49895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71125" y="9478342"/>
            <a:ext cx="2961481" cy="498951"/>
          </a:xfrm>
          <a:prstGeom prst="rect">
            <a:avLst/>
          </a:prstGeom>
        </p:spPr>
        <p:txBody>
          <a:bodyPr vert="horz" lIns="91440" tIns="45720" rIns="91440" bIns="45720" rtlCol="0" anchor="b"/>
          <a:lstStyle>
            <a:lvl1pPr algn="r">
              <a:defRPr sz="1200"/>
            </a:lvl1pPr>
          </a:lstStyle>
          <a:p>
            <a:fld id="{5F905433-1937-4E5B-8D34-DD6D5A5CC30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F905433-1937-4E5B-8D34-DD6D5A5CC307}"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F56ED53-E17F-4117-AE73-53840B2175EC}" type="datetime1">
              <a:rPr lang="en-US" smtClean="0"/>
              <a:pPr/>
              <a:t>6/1/2011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0E37B65-5F13-4A95-9D92-2A074DC8855A}" type="datetime1">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587DE2C-F9F0-4EA1-BAA4-49CB9E1E7DA6}" type="datetime1">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255CF75-B00E-4761-A250-E0AD055339DB}" type="datetime1">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11EF8A-C298-481D-9834-8F9B58C37868}" type="datetime1">
              <a:rPr lang="en-US" smtClean="0"/>
              <a:pPr/>
              <a:t>6/1/2011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AC6D2CED-A6F8-454D-B64D-4ABA4F4D168F}" type="datetime1">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BE1BF28-8A06-4FF1-9DEF-1605B7ADD2A3}" type="datetime1">
              <a:rPr lang="en-US" smtClean="0"/>
              <a:pPr/>
              <a:t>6/1/2011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39EE045-0949-4062-BD63-7026AFF566DD}" type="datetime1">
              <a:rPr lang="en-US" smtClean="0"/>
              <a:pPr/>
              <a:t>6/1/2011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35D58-801A-4AC4-BBFE-FA47ECE8F06C}" type="datetime1">
              <a:rPr lang="en-US" smtClean="0"/>
              <a:pPr/>
              <a:t>6/1/2011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5D8B0A58-9F05-4EC3-97E9-EFCF449FB421}" type="datetime1">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3CB69-C11B-4586-B2A4-1F995E80318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EF2218B-1EA6-4425-92FA-0A782925E5CF}" type="datetime1">
              <a:rPr lang="en-US" smtClean="0"/>
              <a:pPr/>
              <a:t>6/1/2011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D13CB69-C11B-4586-B2A4-1F995E803182}"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DB823D2-7DD2-4769-9DD6-2CDD89E25B98}" type="datetime1">
              <a:rPr lang="en-US" smtClean="0"/>
              <a:pPr/>
              <a:t>6/1/2011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D13CB69-C11B-4586-B2A4-1F995E803182}"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9.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2.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13.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oleObject" Target="../embeddings/oleObject14.bin"/></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1.vml"/><Relationship Id="rId4" Type="http://schemas.openxmlformats.org/officeDocument/2006/relationships/oleObject" Target="../embeddings/oleObject15.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6.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7.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514600"/>
            <a:ext cx="8229600" cy="2286000"/>
          </a:xfrm>
        </p:spPr>
        <p:txBody>
          <a:bodyPr>
            <a:noAutofit/>
          </a:bodyPr>
          <a:lstStyle/>
          <a:p>
            <a:pPr algn="ctr">
              <a:lnSpc>
                <a:spcPct val="80000"/>
              </a:lnSpc>
            </a:pPr>
            <a:r>
              <a:rPr lang="en-US" sz="8800" dirty="0" smtClean="0">
                <a:solidFill>
                  <a:srgbClr val="0000FF"/>
                </a:solidFill>
                <a:latin typeface="Times New Roman" pitchFamily="18" charset="0"/>
                <a:cs typeface="Times New Roman" pitchFamily="18" charset="0"/>
              </a:rPr>
              <a:t>Analysis of Variance</a:t>
            </a:r>
            <a:endParaRPr lang="en-US" sz="3600" i="1" dirty="0">
              <a:solidFill>
                <a:srgbClr val="0000FF"/>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normAutofit/>
          </a:bodyPr>
          <a:lstStyle/>
          <a:p>
            <a:fld id="{29FA395F-17FB-4186-987A-B1DF232B2629}" type="slidenum">
              <a:rPr lang="en-US" smtClean="0"/>
              <a:pPr/>
              <a:t>1</a:t>
            </a:fld>
            <a:endParaRPr lang="en-US" dirty="0"/>
          </a:p>
        </p:txBody>
      </p:sp>
      <p:sp>
        <p:nvSpPr>
          <p:cNvPr id="5" name="Slide Number Placeholder 3"/>
          <p:cNvSpPr txBox="1">
            <a:spLocks/>
          </p:cNvSpPr>
          <p:nvPr/>
        </p:nvSpPr>
        <p:spPr>
          <a:xfrm>
            <a:off x="-5638800" y="6294120"/>
            <a:ext cx="56388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sz="1600" dirty="0" smtClean="0">
                <a:solidFill>
                  <a:srgbClr val="FFC000"/>
                </a:solidFill>
                <a:sym typeface="Webdings"/>
              </a:rPr>
              <a:t></a:t>
            </a:r>
            <a:r>
              <a:rPr lang="en-US" sz="1600" dirty="0" smtClean="0">
                <a:solidFill>
                  <a:srgbClr val="0000FF"/>
                </a:solidFill>
              </a:rPr>
              <a:t>Prepared and taught by </a:t>
            </a:r>
            <a:r>
              <a:rPr lang="en-US" sz="1600" b="1" dirty="0" err="1" smtClean="0">
                <a:solidFill>
                  <a:srgbClr val="FF0000"/>
                </a:solidFill>
              </a:rPr>
              <a:t>Mong</a:t>
            </a:r>
            <a:r>
              <a:rPr lang="en-US" sz="1600" b="1" dirty="0" smtClean="0">
                <a:solidFill>
                  <a:srgbClr val="FF0000"/>
                </a:solidFill>
              </a:rPr>
              <a:t> Mara</a:t>
            </a:r>
            <a:r>
              <a:rPr lang="en-US" sz="1600" b="1" dirty="0" smtClean="0">
                <a:solidFill>
                  <a:srgbClr val="0000FF"/>
                </a:solidFill>
              </a:rPr>
              <a:t>, contact: 012 488 812 </a:t>
            </a:r>
            <a:endParaRPr kumimoji="0" lang="en-US" sz="1600" b="0" i="0" u="none" strike="noStrike" kern="1200" cap="none" spc="0" normalizeH="0" baseline="0" noProof="0" dirty="0">
              <a:ln>
                <a:noFill/>
              </a:ln>
              <a:solidFill>
                <a:srgbClr val="0000FF"/>
              </a:solidFill>
              <a:effectLst/>
              <a:uLnTx/>
              <a:uFillTx/>
              <a:latin typeface="+mn-lt"/>
              <a:ea typeface="+mn-ea"/>
              <a:cs typeface="+mn-cs"/>
            </a:endParaRPr>
          </a:p>
        </p:txBody>
      </p:sp>
      <p:sp>
        <p:nvSpPr>
          <p:cNvPr id="9" name="Slide Number Placeholder 3"/>
          <p:cNvSpPr txBox="1">
            <a:spLocks/>
          </p:cNvSpPr>
          <p:nvPr/>
        </p:nvSpPr>
        <p:spPr>
          <a:xfrm>
            <a:off x="3048000" y="533400"/>
            <a:ext cx="3581400" cy="914400"/>
          </a:xfrm>
          <a:prstGeom prst="rect">
            <a:avLst/>
          </a:prstGeom>
        </p:spPr>
        <p:txBody>
          <a:bodyPr vert="horz" lIns="0" tIns="0" rIns="0" bIns="0" anchor="b">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smtClean="0">
                <a:ln>
                  <a:noFill/>
                </a:ln>
                <a:solidFill>
                  <a:srgbClr val="21D303"/>
                </a:solidFill>
                <a:effectLst/>
                <a:uLnTx/>
                <a:uFillTx/>
                <a:latin typeface="Times New Roman" pitchFamily="18" charset="0"/>
                <a:cs typeface="Times New Roman" pitchFamily="18" charset="0"/>
              </a:rPr>
              <a:t>Chapter 11</a:t>
            </a:r>
            <a:endParaRPr kumimoji="0" lang="en-US" sz="5400" b="0" i="0" u="none" strike="noStrike" kern="1200" cap="none" spc="0" normalizeH="0" baseline="0" noProof="0" dirty="0">
              <a:ln>
                <a:noFill/>
              </a:ln>
              <a:solidFill>
                <a:srgbClr val="21D303"/>
              </a:solidFill>
              <a:effectLst/>
              <a:uLnTx/>
              <a:uFillTx/>
              <a:latin typeface="Times New Roman" pitchFamily="18" charset="0"/>
              <a:cs typeface="Times New Roman" pitchFamily="18"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0" fill="hold"/>
                                        <p:tgtEl>
                                          <p:spTgt spid="5"/>
                                        </p:tgtEl>
                                        <p:attrNameLst>
                                          <p:attrName>ppt_x</p:attrName>
                                        </p:attrNameLst>
                                      </p:cBhvr>
                                      <p:tavLst>
                                        <p:tav tm="0">
                                          <p:val>
                                            <p:strVal val="1+#ppt_w/2"/>
                                          </p:val>
                                        </p:tav>
                                        <p:tav tm="100000">
                                          <p:val>
                                            <p:strVal val="#ppt_x"/>
                                          </p:val>
                                        </p:tav>
                                      </p:tavLst>
                                    </p:anim>
                                    <p:anim calcmode="lin" valueType="num">
                                      <p:cBhvr additive="base">
                                        <p:cTn id="8" dur="50000" fill="hold"/>
                                        <p:tgtEl>
                                          <p:spTgt spid="5"/>
                                        </p:tgtEl>
                                        <p:attrNameLst>
                                          <p:attrName>ppt_y</p:attrName>
                                        </p:attrNameLst>
                                      </p:cBhvr>
                                      <p:tavLst>
                                        <p:tav tm="0">
                                          <p:val>
                                            <p:strVal val="#ppt_y"/>
                                          </p:val>
                                        </p:tav>
                                        <p:tav tm="100000">
                                          <p:val>
                                            <p:strVal val="#ppt_y"/>
                                          </p:val>
                                        </p:tav>
                                      </p:tavLst>
                                    </p:anim>
                                  </p:childTnLst>
                                </p:cTn>
                              </p:par>
                              <p:par>
                                <p:cTn id="9" presetID="6" presetClass="emph" presetSubtype="0" repeatCount="indefinite" fill="hold" grpId="0" nodeType="withEffect">
                                  <p:stCondLst>
                                    <p:cond delay="0"/>
                                  </p:stCondLst>
                                  <p:endCondLst>
                                    <p:cond evt="onNext" delay="0">
                                      <p:tgtEl>
                                        <p:sldTgt/>
                                      </p:tgtEl>
                                    </p:cond>
                                  </p:endCondLst>
                                  <p:childTnLst>
                                    <p:animScale>
                                      <p:cBhvr>
                                        <p:cTn id="10" dur="5000" fill="hold"/>
                                        <p:tgtEl>
                                          <p:spTgt spid="2"/>
                                        </p:tgtEl>
                                      </p:cBhvr>
                                      <p:by x="100000" y="150000"/>
                                    </p:animScale>
                                  </p:childTnLst>
                                </p:cTn>
                              </p:par>
                              <p:par>
                                <p:cTn id="11" presetID="26" presetClass="emph" presetSubtype="0" repeatCount="indefinite" fill="hold" grpId="1" nodeType="withEffect">
                                  <p:stCondLst>
                                    <p:cond delay="0"/>
                                  </p:stCondLst>
                                  <p:endCondLst>
                                    <p:cond evt="onNext" delay="0">
                                      <p:tgtEl>
                                        <p:sldTgt/>
                                      </p:tgtEl>
                                    </p:cond>
                                  </p:endCondLst>
                                  <p:childTnLst>
                                    <p:animEffect transition="out" filter="fade">
                                      <p:cBhvr>
                                        <p:cTn id="12" dur="5000" tmFilter="0, 0; .2, .5; .8, .5; 1, 0"/>
                                        <p:tgtEl>
                                          <p:spTgt spid="2"/>
                                        </p:tgtEl>
                                      </p:cBhvr>
                                    </p:animEffect>
                                    <p:animScale>
                                      <p:cBhvr>
                                        <p:cTn id="13" dur="2500" autoRev="1" fill="hold"/>
                                        <p:tgtEl>
                                          <p:spTgt spid="2"/>
                                        </p:tgtEl>
                                      </p:cBhvr>
                                      <p:by x="105000" y="105000"/>
                                    </p:animScale>
                                  </p:childTnLst>
                                </p:cTn>
                              </p:par>
                              <p:par>
                                <p:cTn id="14"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5" dur="2500" autoRev="1" fill="hold"/>
                                        <p:tgtEl>
                                          <p:spTgt spid="9"/>
                                        </p:tgtEl>
                                        <p:attrNameLst>
                                          <p:attrName>style.color</p:attrName>
                                        </p:attrNameLst>
                                      </p:cBhvr>
                                      <p:to>
                                        <p:clrVal>
                                          <a:schemeClr val="accent2"/>
                                        </p:clrVal>
                                      </p:to>
                                    </p:set>
                                    <p:set>
                                      <p:cBhvr>
                                        <p:cTn id="16" dur="2500" autoRev="1" fill="hold"/>
                                        <p:tgtEl>
                                          <p:spTgt spid="9"/>
                                        </p:tgtEl>
                                        <p:attrNameLst>
                                          <p:attrName>fillcolor</p:attrName>
                                        </p:attrNameLst>
                                      </p:cBhvr>
                                      <p:to>
                                        <p:clrVal>
                                          <a:schemeClr val="accent2"/>
                                        </p:clrVal>
                                      </p:to>
                                    </p:set>
                                    <p:set>
                                      <p:cBhvr>
                                        <p:cTn id="17" dur="2500" autoRev="1" fill="hold"/>
                                        <p:tgtEl>
                                          <p:spTgt spid="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2:</a:t>
            </a:r>
          </a:p>
        </p:txBody>
      </p:sp>
      <p:sp>
        <p:nvSpPr>
          <p:cNvPr id="6" name="TextBox 5"/>
          <p:cNvSpPr txBox="1"/>
          <p:nvPr/>
        </p:nvSpPr>
        <p:spPr>
          <a:xfrm>
            <a:off x="152400" y="1143000"/>
            <a:ext cx="9131643" cy="2554545"/>
          </a:xfrm>
          <a:prstGeom prst="rect">
            <a:avLst/>
          </a:prstGeom>
          <a:noFill/>
        </p:spPr>
        <p:txBody>
          <a:bodyPr wrap="square" rtlCol="0">
            <a:spAutoFit/>
          </a:bodyPr>
          <a:lstStyle/>
          <a:p>
            <a:pPr>
              <a:buClr>
                <a:srgbClr val="FF0000"/>
              </a:buClr>
            </a:pPr>
            <a:r>
              <a:rPr lang="en-US" sz="3200" dirty="0" smtClean="0">
                <a:latin typeface="Times New Roman" pitchFamily="18" charset="0"/>
                <a:cs typeface="Times New Roman" pitchFamily="18" charset="0"/>
              </a:rPr>
              <a:t>A researcher wanted to see if women varied more than men in weight.  Nine women and sixteen men were weighed.  The variance for the women was 525 and the variance for the men was 142.  What can be concluded at the 0.05 level of significance?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2:</a:t>
            </a:r>
          </a:p>
        </p:txBody>
      </p:sp>
      <p:sp>
        <p:nvSpPr>
          <p:cNvPr id="6" name="TextBox 5"/>
          <p:cNvSpPr txBox="1"/>
          <p:nvPr/>
        </p:nvSpPr>
        <p:spPr>
          <a:xfrm>
            <a:off x="152401" y="1143000"/>
            <a:ext cx="8763000" cy="5016758"/>
          </a:xfrm>
          <a:prstGeom prst="rect">
            <a:avLst/>
          </a:prstGeom>
          <a:noFill/>
        </p:spPr>
        <p:txBody>
          <a:bodyPr wrap="square" rtlCol="0">
            <a:spAutoFit/>
          </a:bodyPr>
          <a:lstStyle/>
          <a:p>
            <a:pPr marL="234950" indent="-234950">
              <a:buClr>
                <a:srgbClr val="FF0000"/>
              </a:buClr>
              <a:buFont typeface="Arial" pitchFamily="34" charset="0"/>
              <a:buChar char="•"/>
            </a:pPr>
            <a:r>
              <a:rPr lang="en-US" sz="3200" dirty="0" smtClean="0">
                <a:latin typeface="Times New Roman" pitchFamily="18" charset="0"/>
                <a:cs typeface="Times New Roman" pitchFamily="18" charset="0"/>
              </a:rPr>
              <a:t>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a:t>
            </a:r>
            <a:r>
              <a:rPr lang="el-GR" sz="3200" dirty="0" smtClean="0">
                <a:latin typeface="Times New Roman"/>
                <a:cs typeface="Times New Roman"/>
              </a:rPr>
              <a:t>σ</a:t>
            </a:r>
            <a:r>
              <a:rPr lang="en-US" sz="3200" baseline="-25000" dirty="0" smtClean="0">
                <a:latin typeface="Times New Roman"/>
                <a:cs typeface="Times New Roman"/>
              </a:rPr>
              <a:t>1</a:t>
            </a:r>
            <a:r>
              <a:rPr lang="en-US" sz="3200" baseline="30000" dirty="0" smtClean="0">
                <a:latin typeface="Times New Roman"/>
                <a:cs typeface="Times New Roman"/>
              </a:rPr>
              <a:t>2</a:t>
            </a:r>
            <a:r>
              <a:rPr lang="en-US" sz="3200" dirty="0" smtClean="0">
                <a:latin typeface="Times New Roman"/>
                <a:cs typeface="Times New Roman"/>
              </a:rPr>
              <a:t> ≤</a:t>
            </a:r>
            <a:r>
              <a:rPr lang="el-GR" sz="3200" dirty="0" smtClean="0">
                <a:latin typeface="Times New Roman"/>
                <a:cs typeface="Times New Roman"/>
              </a:rPr>
              <a:t> σ</a:t>
            </a:r>
            <a:r>
              <a:rPr lang="en-US" sz="3200" baseline="-25000" dirty="0" smtClean="0">
                <a:latin typeface="Times New Roman"/>
                <a:cs typeface="Times New Roman"/>
              </a:rPr>
              <a:t>2</a:t>
            </a:r>
            <a:r>
              <a:rPr lang="en-US" sz="3200" baseline="30000" dirty="0" smtClean="0">
                <a:latin typeface="Times New Roman"/>
                <a:cs typeface="Times New Roman"/>
              </a:rPr>
              <a:t>2</a:t>
            </a:r>
            <a:r>
              <a:rPr lang="en-US" sz="3200" dirty="0" smtClean="0">
                <a:latin typeface="Times New Roman" pitchFamily="18" charset="0"/>
                <a:cs typeface="Times New Roman" pitchFamily="18" charset="0"/>
              </a:rPr>
              <a:t> ; H</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t>
            </a:r>
            <a:r>
              <a:rPr lang="el-GR" sz="3200" dirty="0" smtClean="0">
                <a:latin typeface="Times New Roman"/>
                <a:cs typeface="Times New Roman"/>
              </a:rPr>
              <a:t> σ</a:t>
            </a:r>
            <a:r>
              <a:rPr lang="en-US" sz="3200" baseline="-25000" dirty="0" smtClean="0">
                <a:latin typeface="Times New Roman"/>
                <a:cs typeface="Times New Roman"/>
              </a:rPr>
              <a:t>1</a:t>
            </a:r>
            <a:r>
              <a:rPr lang="en-US" sz="3200" baseline="30000" dirty="0" smtClean="0">
                <a:latin typeface="Times New Roman"/>
                <a:cs typeface="Times New Roman"/>
              </a:rPr>
              <a:t>2</a:t>
            </a:r>
            <a:r>
              <a:rPr lang="en-US" sz="3200" dirty="0" smtClean="0">
                <a:latin typeface="Times New Roman"/>
                <a:cs typeface="Times New Roman"/>
              </a:rPr>
              <a:t> &gt;</a:t>
            </a:r>
            <a:r>
              <a:rPr lang="el-GR" sz="3200" dirty="0" smtClean="0">
                <a:latin typeface="Times New Roman"/>
                <a:cs typeface="Times New Roman"/>
              </a:rPr>
              <a:t> σ</a:t>
            </a:r>
            <a:r>
              <a:rPr lang="en-US" sz="3200" baseline="-25000" dirty="0" smtClean="0">
                <a:latin typeface="Times New Roman"/>
                <a:cs typeface="Times New Roman"/>
              </a:rPr>
              <a:t>2</a:t>
            </a:r>
            <a:r>
              <a:rPr lang="en-US" sz="3200" baseline="30000" dirty="0" smtClean="0">
                <a:latin typeface="Times New Roman"/>
                <a:cs typeface="Times New Roman"/>
              </a:rPr>
              <a:t>2</a:t>
            </a:r>
            <a:r>
              <a:rPr lang="en-US" sz="3200" dirty="0" smtClean="0">
                <a:latin typeface="Times New Roman"/>
                <a:cs typeface="Times New Roman"/>
              </a:rPr>
              <a:t> </a:t>
            </a:r>
          </a:p>
          <a:p>
            <a:pPr marL="234950" indent="-234950">
              <a:buClr>
                <a:srgbClr val="FF0000"/>
              </a:buClr>
              <a:buFont typeface="Arial" pitchFamily="34" charset="0"/>
              <a:buChar char="•"/>
            </a:pPr>
            <a:r>
              <a:rPr lang="en-US" sz="3200" dirty="0" smtClean="0">
                <a:latin typeface="Times New Roman"/>
                <a:cs typeface="Times New Roman"/>
              </a:rPr>
              <a:t>With significance level 0.05, numerator degree of freedom 9-1=8, denominator degree of freedom       16-1=15, the critical value is 2.64. Reject H</a:t>
            </a:r>
            <a:r>
              <a:rPr lang="en-US" sz="3200" baseline="-25000" dirty="0" smtClean="0">
                <a:latin typeface="Times New Roman"/>
                <a:cs typeface="Times New Roman"/>
              </a:rPr>
              <a:t>0</a:t>
            </a:r>
            <a:r>
              <a:rPr lang="en-US" sz="3200" dirty="0" smtClean="0">
                <a:latin typeface="Times New Roman"/>
                <a:cs typeface="Times New Roman"/>
              </a:rPr>
              <a:t> if F is larger than 2.64. </a:t>
            </a:r>
          </a:p>
          <a:p>
            <a:pPr marL="234950" indent="-234950">
              <a:buClr>
                <a:srgbClr val="FF0000"/>
              </a:buClr>
              <a:buFont typeface="Arial" pitchFamily="34" charset="0"/>
              <a:buChar char="•"/>
            </a:pPr>
            <a:r>
              <a:rPr lang="en-US" sz="3200" dirty="0" smtClean="0">
                <a:latin typeface="Times New Roman"/>
                <a:cs typeface="Times New Roman"/>
              </a:rPr>
              <a:t>Test statistic</a:t>
            </a:r>
          </a:p>
          <a:p>
            <a:pPr marL="234950" indent="-234950">
              <a:buClr>
                <a:srgbClr val="FF0000"/>
              </a:buClr>
              <a:buFont typeface="Arial" pitchFamily="34" charset="0"/>
              <a:buChar char="•"/>
            </a:pPr>
            <a:endParaRPr lang="en-US" sz="3200" dirty="0" smtClean="0">
              <a:latin typeface="Times New Roman"/>
              <a:cs typeface="Times New Roman"/>
            </a:endParaRPr>
          </a:p>
          <a:p>
            <a:pPr marL="234950" indent="-234950">
              <a:buClr>
                <a:srgbClr val="FF0000"/>
              </a:buClr>
              <a:buFont typeface="Arial" pitchFamily="34" charset="0"/>
              <a:buChar char="•"/>
            </a:pPr>
            <a:r>
              <a:rPr lang="en-US" sz="3200" dirty="0" smtClean="0">
                <a:latin typeface="Times New Roman"/>
                <a:cs typeface="Times New Roman"/>
              </a:rPr>
              <a:t>Reject H</a:t>
            </a:r>
            <a:r>
              <a:rPr lang="en-US" sz="3200" baseline="-25000" dirty="0" smtClean="0">
                <a:latin typeface="Times New Roman"/>
                <a:cs typeface="Times New Roman"/>
              </a:rPr>
              <a:t>0</a:t>
            </a:r>
            <a:r>
              <a:rPr lang="en-US" sz="3200" dirty="0" smtClean="0">
                <a:latin typeface="Times New Roman"/>
                <a:cs typeface="Times New Roman"/>
              </a:rPr>
              <a:t> and accept H</a:t>
            </a:r>
            <a:r>
              <a:rPr lang="en-US" sz="3200" baseline="-25000" dirty="0" smtClean="0">
                <a:latin typeface="Times New Roman"/>
                <a:cs typeface="Times New Roman"/>
              </a:rPr>
              <a:t>1</a:t>
            </a:r>
            <a:r>
              <a:rPr lang="en-US" sz="3200" dirty="0" smtClean="0">
                <a:latin typeface="Times New Roman"/>
                <a:cs typeface="Times New Roman"/>
              </a:rPr>
              <a:t>. We</a:t>
            </a:r>
            <a:r>
              <a:rPr lang="en-US" sz="3200" dirty="0" smtClean="0"/>
              <a:t> </a:t>
            </a:r>
            <a:r>
              <a:rPr lang="en-US" sz="3200" dirty="0" smtClean="0">
                <a:latin typeface="Times New Roman"/>
                <a:cs typeface="Times New Roman"/>
              </a:rPr>
              <a:t>conclude that the variance for all female weights is larger than the variance for all male weights.</a:t>
            </a:r>
          </a:p>
        </p:txBody>
      </p:sp>
      <p:graphicFrame>
        <p:nvGraphicFramePr>
          <p:cNvPr id="7" name="Object 6"/>
          <p:cNvGraphicFramePr>
            <a:graphicFrameLocks noChangeAspect="1"/>
          </p:cNvGraphicFramePr>
          <p:nvPr/>
        </p:nvGraphicFramePr>
        <p:xfrm>
          <a:off x="2590800" y="3733800"/>
          <a:ext cx="2364658" cy="990600"/>
        </p:xfrm>
        <a:graphic>
          <a:graphicData uri="http://schemas.openxmlformats.org/presentationml/2006/ole">
            <p:oleObj spid="_x0000_s29698" name="Equation" r:id="rId4" imgW="939600" imgH="39348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ANOVA Assumptions</a:t>
            </a:r>
          </a:p>
        </p:txBody>
      </p:sp>
      <p:sp>
        <p:nvSpPr>
          <p:cNvPr id="6" name="TextBox 5"/>
          <p:cNvSpPr txBox="1"/>
          <p:nvPr/>
        </p:nvSpPr>
        <p:spPr>
          <a:xfrm>
            <a:off x="152401" y="1143000"/>
            <a:ext cx="8763000" cy="4524315"/>
          </a:xfrm>
          <a:prstGeom prst="rect">
            <a:avLst/>
          </a:prstGeom>
          <a:noFill/>
        </p:spPr>
        <p:txBody>
          <a:bodyPr wrap="square" rtlCol="0">
            <a:spAutoFit/>
          </a:bodyPr>
          <a:lstStyle/>
          <a:p>
            <a:pPr marL="234950" indent="-234950">
              <a:buClr>
                <a:srgbClr val="FF0000"/>
              </a:buClr>
            </a:pPr>
            <a:r>
              <a:rPr lang="en-US" sz="3200" dirty="0" smtClean="0">
                <a:latin typeface="Times New Roman"/>
                <a:cs typeface="Times New Roman"/>
              </a:rPr>
              <a:t>Another use of the F distribution is the analysis of variance (ANOVA) technique where we compare three or more sample means to determine whether they came from equal populations. To use ANOVA, we assume the following</a:t>
            </a:r>
          </a:p>
          <a:p>
            <a:pPr marL="1025525" indent="-333375">
              <a:buClr>
                <a:srgbClr val="FF0000"/>
              </a:buClr>
              <a:buFont typeface="Courier New" pitchFamily="49" charset="0"/>
              <a:buChar char="o"/>
            </a:pPr>
            <a:r>
              <a:rPr lang="en-US" sz="3200" dirty="0" smtClean="0">
                <a:latin typeface="Times New Roman"/>
                <a:cs typeface="Times New Roman"/>
              </a:rPr>
              <a:t>The populations are normally distributed.</a:t>
            </a:r>
          </a:p>
          <a:p>
            <a:pPr marL="1025525" indent="-333375">
              <a:buClr>
                <a:srgbClr val="FF0000"/>
              </a:buClr>
              <a:buFont typeface="Courier New" pitchFamily="49" charset="0"/>
              <a:buChar char="o"/>
            </a:pPr>
            <a:r>
              <a:rPr lang="en-US" sz="3200" dirty="0" smtClean="0">
                <a:latin typeface="Times New Roman"/>
                <a:cs typeface="Times New Roman"/>
              </a:rPr>
              <a:t>The populations have equal standard deviations (</a:t>
            </a:r>
            <a:r>
              <a:rPr lang="el-GR" sz="3200" dirty="0" smtClean="0">
                <a:latin typeface="Times New Roman"/>
                <a:cs typeface="Times New Roman"/>
              </a:rPr>
              <a:t>σ</a:t>
            </a:r>
            <a:r>
              <a:rPr lang="en-US" sz="3200" dirty="0" smtClean="0">
                <a:latin typeface="Times New Roman"/>
                <a:cs typeface="Times New Roman"/>
              </a:rPr>
              <a:t>)</a:t>
            </a:r>
          </a:p>
          <a:p>
            <a:pPr marL="1025525" indent="-333375">
              <a:buClr>
                <a:srgbClr val="FF0000"/>
              </a:buClr>
              <a:buFont typeface="Courier New" pitchFamily="49" charset="0"/>
              <a:buChar char="o"/>
            </a:pPr>
            <a:r>
              <a:rPr lang="en-US" sz="3200" dirty="0" smtClean="0">
                <a:latin typeface="Times New Roman"/>
                <a:cs typeface="Times New Roman"/>
              </a:rPr>
              <a:t>Sample are selected independently.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ANOVA Assumptions</a:t>
            </a:r>
          </a:p>
        </p:txBody>
      </p:sp>
      <p:sp>
        <p:nvSpPr>
          <p:cNvPr id="6" name="TextBox 5"/>
          <p:cNvSpPr txBox="1"/>
          <p:nvPr/>
        </p:nvSpPr>
        <p:spPr>
          <a:xfrm>
            <a:off x="152401" y="1143000"/>
            <a:ext cx="8763000" cy="5016758"/>
          </a:xfrm>
          <a:prstGeom prst="rect">
            <a:avLst/>
          </a:prstGeom>
          <a:noFill/>
        </p:spPr>
        <p:txBody>
          <a:bodyPr wrap="square" rtlCol="0">
            <a:spAutoFit/>
          </a:bodyPr>
          <a:lstStyle/>
          <a:p>
            <a:pPr>
              <a:buClr>
                <a:srgbClr val="FF0000"/>
              </a:buClr>
            </a:pPr>
            <a:r>
              <a:rPr lang="en-US" sz="3200" b="1" dirty="0" smtClean="0">
                <a:solidFill>
                  <a:srgbClr val="0000FF"/>
                </a:solidFill>
                <a:latin typeface="Times New Roman"/>
                <a:cs typeface="Times New Roman"/>
              </a:rPr>
              <a:t>Treatment: </a:t>
            </a:r>
            <a:r>
              <a:rPr lang="en-US" sz="3200" dirty="0" smtClean="0">
                <a:latin typeface="Times New Roman"/>
                <a:cs typeface="Times New Roman"/>
              </a:rPr>
              <a:t>A specific source of variation in a set of data. </a:t>
            </a:r>
          </a:p>
          <a:p>
            <a:pPr>
              <a:buClr>
                <a:srgbClr val="FF0000"/>
              </a:buClr>
            </a:pPr>
            <a:r>
              <a:rPr lang="en-US" sz="3200" b="1" dirty="0" smtClean="0">
                <a:solidFill>
                  <a:srgbClr val="0000FF"/>
                </a:solidFill>
                <a:latin typeface="Times New Roman"/>
                <a:cs typeface="Times New Roman"/>
              </a:rPr>
              <a:t>Total variation:</a:t>
            </a:r>
            <a:r>
              <a:rPr lang="en-US" sz="3200" dirty="0" smtClean="0">
                <a:solidFill>
                  <a:srgbClr val="0000FF"/>
                </a:solidFill>
                <a:latin typeface="Times New Roman"/>
                <a:cs typeface="Times New Roman"/>
              </a:rPr>
              <a:t> </a:t>
            </a:r>
            <a:r>
              <a:rPr lang="en-US" sz="3200" dirty="0" smtClean="0">
                <a:latin typeface="Times New Roman"/>
                <a:cs typeface="Times New Roman"/>
              </a:rPr>
              <a:t>the sum of the squared differences between each observation and the overall mean.</a:t>
            </a:r>
          </a:p>
          <a:p>
            <a:pPr>
              <a:buClr>
                <a:srgbClr val="FF0000"/>
              </a:buClr>
            </a:pPr>
            <a:r>
              <a:rPr lang="en-US" sz="3200" dirty="0" smtClean="0">
                <a:solidFill>
                  <a:srgbClr val="0000FF"/>
                </a:solidFill>
                <a:latin typeface="Times New Roman"/>
                <a:cs typeface="Times New Roman"/>
              </a:rPr>
              <a:t>Treatment variation: </a:t>
            </a:r>
            <a:r>
              <a:rPr lang="en-US" sz="3200" dirty="0" smtClean="0">
                <a:latin typeface="Times New Roman"/>
                <a:cs typeface="Times New Roman"/>
              </a:rPr>
              <a:t>The sum of the squared differences between each treatment mean and the overall mean. </a:t>
            </a:r>
          </a:p>
          <a:p>
            <a:pPr>
              <a:buClr>
                <a:srgbClr val="FF0000"/>
              </a:buClr>
            </a:pPr>
            <a:r>
              <a:rPr lang="en-US" sz="3200" dirty="0" smtClean="0">
                <a:solidFill>
                  <a:srgbClr val="0000FF"/>
                </a:solidFill>
                <a:latin typeface="Times New Roman"/>
                <a:cs typeface="Times New Roman"/>
              </a:rPr>
              <a:t>Random Variation: </a:t>
            </a:r>
            <a:r>
              <a:rPr lang="en-US" sz="3200" dirty="0" smtClean="0">
                <a:latin typeface="Times New Roman"/>
                <a:cs typeface="Times New Roman"/>
              </a:rPr>
              <a:t>Sum of the squared differences between each observation and its treatment mean. </a:t>
            </a:r>
            <a:endParaRPr lang="en-US" sz="3200" dirty="0" smtClean="0">
              <a:solidFill>
                <a:srgbClr val="0000FF"/>
              </a:solidFill>
              <a:latin typeface="Times New Roman"/>
              <a:cs typeface="Times New Roman"/>
            </a:endParaRPr>
          </a:p>
          <a:p>
            <a:pPr>
              <a:buClr>
                <a:srgbClr val="FF0000"/>
              </a:buClr>
            </a:pPr>
            <a:endParaRPr lang="en-US" sz="3200" b="1" dirty="0" smtClean="0">
              <a:latin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ANOVA Table</a:t>
            </a:r>
          </a:p>
        </p:txBody>
      </p:sp>
      <p:graphicFrame>
        <p:nvGraphicFramePr>
          <p:cNvPr id="7" name="Table 6"/>
          <p:cNvGraphicFramePr>
            <a:graphicFrameLocks noGrp="1"/>
          </p:cNvGraphicFramePr>
          <p:nvPr/>
        </p:nvGraphicFramePr>
        <p:xfrm>
          <a:off x="152400" y="1397000"/>
          <a:ext cx="8839200" cy="2194560"/>
        </p:xfrm>
        <a:graphic>
          <a:graphicData uri="http://schemas.openxmlformats.org/drawingml/2006/table">
            <a:tbl>
              <a:tblPr firstRow="1" bandRow="1">
                <a:tableStyleId>{5940675A-B579-460E-94D1-54222C63F5DA}</a:tableStyleId>
              </a:tblPr>
              <a:tblGrid>
                <a:gridCol w="1767840"/>
                <a:gridCol w="1767840"/>
                <a:gridCol w="1417320"/>
                <a:gridCol w="2362200"/>
                <a:gridCol w="1524000"/>
              </a:tblGrid>
              <a:tr h="370840">
                <a:tc>
                  <a:txBody>
                    <a:bodyPr/>
                    <a:lstStyle/>
                    <a:p>
                      <a:r>
                        <a:rPr lang="en-US" sz="2400" dirty="0" smtClean="0">
                          <a:solidFill>
                            <a:srgbClr val="0000FF"/>
                          </a:solidFill>
                          <a:latin typeface="Times New Roman" pitchFamily="18" charset="0"/>
                          <a:cs typeface="Times New Roman" pitchFamily="18" charset="0"/>
                        </a:rPr>
                        <a:t>Source of Variation</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Sum of Squares</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Degree of Freedom</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Mean Square</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F</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r>
              <a:tr h="370840">
                <a:tc>
                  <a:txBody>
                    <a:bodyPr/>
                    <a:lstStyle/>
                    <a:p>
                      <a:r>
                        <a:rPr lang="en-US" sz="2400" dirty="0" smtClean="0">
                          <a:latin typeface="Times New Roman" pitchFamily="18" charset="0"/>
                          <a:cs typeface="Times New Roman" pitchFamily="18" charset="0"/>
                        </a:rPr>
                        <a:t>Treatment </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SST</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k-1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SST/(k-1)=MST</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MST/MSE</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Error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SSE</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n-k</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SSE/(n-k)=MSE</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70840">
                <a:tc>
                  <a:txBody>
                    <a:bodyPr/>
                    <a:lstStyle/>
                    <a:p>
                      <a:r>
                        <a:rPr lang="en-US" sz="2400" dirty="0" smtClean="0">
                          <a:solidFill>
                            <a:schemeClr val="tx1"/>
                          </a:solidFill>
                          <a:latin typeface="Times New Roman" pitchFamily="18" charset="0"/>
                          <a:cs typeface="Times New Roman" pitchFamily="18" charset="0"/>
                        </a:rPr>
                        <a:t>Total </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SS total</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n-1</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ANOVA Table</a:t>
            </a:r>
          </a:p>
        </p:txBody>
      </p:sp>
      <p:graphicFrame>
        <p:nvGraphicFramePr>
          <p:cNvPr id="6" name="Object 5"/>
          <p:cNvGraphicFramePr>
            <a:graphicFrameLocks noChangeAspect="1"/>
          </p:cNvGraphicFramePr>
          <p:nvPr/>
        </p:nvGraphicFramePr>
        <p:xfrm>
          <a:off x="4267200" y="1231557"/>
          <a:ext cx="3565358" cy="1066800"/>
        </p:xfrm>
        <a:graphic>
          <a:graphicData uri="http://schemas.openxmlformats.org/presentationml/2006/ole">
            <p:oleObj spid="_x0000_s35842" name="Equation" r:id="rId4" imgW="1612800" imgH="482400" progId="Equation.DSMT4">
              <p:embed/>
            </p:oleObj>
          </a:graphicData>
        </a:graphic>
      </p:graphicFrame>
      <p:sp>
        <p:nvSpPr>
          <p:cNvPr id="9" name="TextBox 8"/>
          <p:cNvSpPr txBox="1"/>
          <p:nvPr/>
        </p:nvSpPr>
        <p:spPr>
          <a:xfrm>
            <a:off x="304800" y="1524000"/>
            <a:ext cx="8458200" cy="3539430"/>
          </a:xfrm>
          <a:prstGeom prst="rect">
            <a:avLst/>
          </a:prstGeom>
          <a:noFill/>
        </p:spPr>
        <p:txBody>
          <a:bodyPr wrap="square" rtlCol="0">
            <a:spAutoFit/>
          </a:bodyPr>
          <a:lstStyle/>
          <a:p>
            <a:pPr>
              <a:buFont typeface="Arial" pitchFamily="34" charset="0"/>
              <a:buChar char="•"/>
            </a:pPr>
            <a:r>
              <a:rPr lang="en-US" sz="3200" dirty="0" smtClean="0">
                <a:latin typeface="Times New Roman" pitchFamily="18" charset="0"/>
                <a:cs typeface="Times New Roman" pitchFamily="18" charset="0"/>
              </a:rPr>
              <a:t>Sum of Squares Total:</a:t>
            </a:r>
          </a:p>
          <a:p>
            <a:pPr>
              <a:buFont typeface="Arial" pitchFamily="34" charset="0"/>
              <a:buChar char="•"/>
            </a:pPr>
            <a:endParaRPr lang="en-US" sz="3200" dirty="0" smtClean="0">
              <a:latin typeface="Times New Roman" pitchFamily="18" charset="0"/>
              <a:cs typeface="Times New Roman" pitchFamily="18" charset="0"/>
            </a:endParaRPr>
          </a:p>
          <a:p>
            <a:pPr>
              <a:buFont typeface="Arial" pitchFamily="34" charset="0"/>
              <a:buChar char="•"/>
            </a:pPr>
            <a:r>
              <a:rPr lang="en-US" sz="3200" dirty="0" smtClean="0">
                <a:latin typeface="Times New Roman" pitchFamily="18" charset="0"/>
                <a:cs typeface="Times New Roman" pitchFamily="18" charset="0"/>
              </a:rPr>
              <a:t>Sum of Squared treatment:</a:t>
            </a:r>
          </a:p>
          <a:p>
            <a:pPr>
              <a:buFont typeface="Arial" pitchFamily="34" charset="0"/>
              <a:buChar char="•"/>
            </a:pPr>
            <a:endParaRPr lang="en-US" sz="3200" dirty="0" smtClean="0">
              <a:latin typeface="Times New Roman" pitchFamily="18" charset="0"/>
              <a:cs typeface="Times New Roman" pitchFamily="18" charset="0"/>
            </a:endParaRPr>
          </a:p>
          <a:p>
            <a:pPr defTabSz="692150"/>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a:t>
            </a:r>
            <a:r>
              <a:rPr lang="en-US" sz="3200" baseline="-25000" dirty="0" err="1" smtClean="0">
                <a:latin typeface="Times New Roman" pitchFamily="18" charset="0"/>
                <a:cs typeface="Times New Roman" pitchFamily="18" charset="0"/>
              </a:rPr>
              <a:t>c</a:t>
            </a:r>
            <a:r>
              <a:rPr lang="en-US" sz="3200" dirty="0" smtClean="0">
                <a:latin typeface="Times New Roman" pitchFamily="18" charset="0"/>
                <a:cs typeface="Times New Roman" pitchFamily="18" charset="0"/>
              </a:rPr>
              <a:t> is the column total for each treatment</a:t>
            </a:r>
          </a:p>
          <a:p>
            <a:pPr defTabSz="692150"/>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a:t>
            </a:r>
            <a:r>
              <a:rPr lang="en-US" sz="3200" baseline="-25000" dirty="0" err="1" smtClean="0">
                <a:latin typeface="Times New Roman" pitchFamily="18" charset="0"/>
                <a:cs typeface="Times New Roman" pitchFamily="18" charset="0"/>
              </a:rPr>
              <a:t>c</a:t>
            </a:r>
            <a:r>
              <a:rPr lang="en-US" sz="3200" baseline="-250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 number of observations for each treatment</a:t>
            </a:r>
          </a:p>
          <a:p>
            <a:pPr>
              <a:buFont typeface="Arial" pitchFamily="34" charset="0"/>
              <a:buChar char="•"/>
            </a:pPr>
            <a:r>
              <a:rPr lang="en-US" sz="3200" dirty="0" smtClean="0">
                <a:latin typeface="Times New Roman" pitchFamily="18" charset="0"/>
                <a:cs typeface="Times New Roman" pitchFamily="18" charset="0"/>
              </a:rPr>
              <a:t>Sum of Square Error: SSE=SS total - SST</a:t>
            </a:r>
            <a:endParaRPr lang="en-US" sz="3200" dirty="0">
              <a:latin typeface="Times New Roman" pitchFamily="18" charset="0"/>
              <a:cs typeface="Times New Roman" pitchFamily="18" charset="0"/>
            </a:endParaRPr>
          </a:p>
        </p:txBody>
      </p:sp>
      <p:graphicFrame>
        <p:nvGraphicFramePr>
          <p:cNvPr id="10" name="Object 9"/>
          <p:cNvGraphicFramePr>
            <a:graphicFrameLocks noChangeAspect="1"/>
          </p:cNvGraphicFramePr>
          <p:nvPr/>
        </p:nvGraphicFramePr>
        <p:xfrm>
          <a:off x="4895331" y="2283942"/>
          <a:ext cx="3200400" cy="1066800"/>
        </p:xfrm>
        <a:graphic>
          <a:graphicData uri="http://schemas.openxmlformats.org/presentationml/2006/ole">
            <p:oleObj spid="_x0000_s35843" name="Equation" r:id="rId5" imgW="1600200" imgH="5331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3</a:t>
            </a:r>
          </a:p>
        </p:txBody>
      </p:sp>
      <p:sp>
        <p:nvSpPr>
          <p:cNvPr id="6" name="TextBox 5"/>
          <p:cNvSpPr txBox="1"/>
          <p:nvPr/>
        </p:nvSpPr>
        <p:spPr>
          <a:xfrm>
            <a:off x="152401" y="1143000"/>
            <a:ext cx="8763000" cy="5509200"/>
          </a:xfrm>
          <a:prstGeom prst="rect">
            <a:avLst/>
          </a:prstGeom>
          <a:noFill/>
        </p:spPr>
        <p:txBody>
          <a:bodyPr wrap="square" rtlCol="0">
            <a:spAutoFit/>
          </a:bodyPr>
          <a:lstStyle/>
          <a:p>
            <a:pPr>
              <a:buClr>
                <a:srgbClr val="FF0000"/>
              </a:buClr>
            </a:pPr>
            <a:r>
              <a:rPr lang="en-US" sz="3200" dirty="0" smtClean="0">
                <a:latin typeface="Times New Roman"/>
                <a:cs typeface="Times New Roman"/>
              </a:rPr>
              <a:t>A professor had students in a large class rate his performance as excellent, good, fair, or poor. A graduate student collected the ratings and assured the students that the professor would not received them until after the course grades had been sent to the record office. The rating a student gave the professor was matched with his or her course grade, which could range from 0 to 100. The sample information is reported below. Is there a difference in the mean score of the students in each of the four rating categories? Use the 0.01 significance level.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3</a:t>
            </a:r>
          </a:p>
        </p:txBody>
      </p:sp>
      <p:graphicFrame>
        <p:nvGraphicFramePr>
          <p:cNvPr id="7" name="Table 6"/>
          <p:cNvGraphicFramePr>
            <a:graphicFrameLocks noGrp="1"/>
          </p:cNvGraphicFramePr>
          <p:nvPr/>
        </p:nvGraphicFramePr>
        <p:xfrm>
          <a:off x="1524000" y="1397000"/>
          <a:ext cx="6400800" cy="4663440"/>
        </p:xfrm>
        <a:graphic>
          <a:graphicData uri="http://schemas.openxmlformats.org/drawingml/2006/table">
            <a:tbl>
              <a:tblPr firstRow="1" bandRow="1">
                <a:tableStyleId>{5940675A-B579-460E-94D1-54222C63F5DA}</a:tableStyleId>
              </a:tblPr>
              <a:tblGrid>
                <a:gridCol w="1600200"/>
                <a:gridCol w="1600200"/>
                <a:gridCol w="1600200"/>
                <a:gridCol w="1600200"/>
              </a:tblGrid>
              <a:tr h="370840">
                <a:tc gridSpan="4">
                  <a:txBody>
                    <a:bodyPr/>
                    <a:lstStyle/>
                    <a:p>
                      <a:pPr algn="ctr"/>
                      <a:r>
                        <a:rPr kumimoji="0" lang="en-US" sz="2800" kern="1200" dirty="0" smtClean="0">
                          <a:solidFill>
                            <a:schemeClr val="tx1"/>
                          </a:solidFill>
                          <a:latin typeface="Times New Roman" pitchFamily="18" charset="0"/>
                          <a:ea typeface="+mn-ea"/>
                          <a:cs typeface="Times New Roman" pitchFamily="18" charset="0"/>
                        </a:rPr>
                        <a:t>Course Grades</a:t>
                      </a: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r>
                        <a:rPr lang="en-US" sz="2800" dirty="0" smtClean="0">
                          <a:latin typeface="Times New Roman" pitchFamily="18" charset="0"/>
                          <a:cs typeface="Times New Roman" pitchFamily="18" charset="0"/>
                        </a:rPr>
                        <a:t>Excellent</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Good</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Fair</a:t>
                      </a:r>
                      <a:r>
                        <a:rPr lang="en-US" sz="2800" baseline="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Poor</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94</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75</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70</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68</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90</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68</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73</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70</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85</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77</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76</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72</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80</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83</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78</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65</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88</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80</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74</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endParaRPr lang="en-US" sz="280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US" sz="280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68</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65</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65</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3</a:t>
            </a:r>
          </a:p>
        </p:txBody>
      </p:sp>
      <p:sp>
        <p:nvSpPr>
          <p:cNvPr id="6" name="TextBox 5"/>
          <p:cNvSpPr txBox="1"/>
          <p:nvPr/>
        </p:nvSpPr>
        <p:spPr>
          <a:xfrm>
            <a:off x="381000" y="1447800"/>
            <a:ext cx="8534400" cy="2246769"/>
          </a:xfrm>
          <a:prstGeom prst="rect">
            <a:avLst/>
          </a:prstGeom>
          <a:noFill/>
        </p:spPr>
        <p:txBody>
          <a:bodyPr wrap="square" rtlCol="0">
            <a:spAutoFit/>
          </a:bodyPr>
          <a:lstStyle/>
          <a:p>
            <a:pPr>
              <a:buFont typeface="Arial" pitchFamily="34" charset="0"/>
              <a:buChar char="•"/>
            </a:pPr>
            <a:r>
              <a:rPr lang="en-US" sz="2800" dirty="0" smtClean="0">
                <a:latin typeface="Times New Roman" pitchFamily="18" charset="0"/>
                <a:cs typeface="Times New Roman" pitchFamily="18" charset="0"/>
              </a:rPr>
              <a:t> H</a:t>
            </a:r>
            <a:r>
              <a:rPr lang="en-US" sz="2800" baseline="-25000" dirty="0" smtClean="0">
                <a:latin typeface="Times New Roman" pitchFamily="18" charset="0"/>
                <a:cs typeface="Times New Roman" pitchFamily="18" charset="0"/>
              </a:rPr>
              <a:t>0</a:t>
            </a:r>
            <a:r>
              <a:rPr lang="en-US" sz="2800" dirty="0" smtClean="0">
                <a:latin typeface="Times New Roman" pitchFamily="18" charset="0"/>
                <a:cs typeface="Times New Roman" pitchFamily="18" charset="0"/>
              </a:rPr>
              <a:t>: Mean scores are the same for  the four ratings</a:t>
            </a:r>
          </a:p>
          <a:p>
            <a:r>
              <a:rPr lang="en-US" sz="2800" dirty="0" smtClean="0">
                <a:latin typeface="Times New Roman" pitchFamily="18" charset="0"/>
                <a:cs typeface="Times New Roman" pitchFamily="18" charset="0"/>
              </a:rPr>
              <a:t>  H</a:t>
            </a:r>
            <a:r>
              <a:rPr lang="en-US" sz="2800" baseline="-25000" dirty="0" smtClean="0">
                <a:latin typeface="Times New Roman" pitchFamily="18" charset="0"/>
                <a:cs typeface="Times New Roman" pitchFamily="18" charset="0"/>
              </a:rPr>
              <a:t>1</a:t>
            </a:r>
            <a:r>
              <a:rPr lang="en-US" sz="2800" dirty="0" smtClean="0">
                <a:latin typeface="Times New Roman" pitchFamily="18" charset="0"/>
                <a:cs typeface="Times New Roman" pitchFamily="18" charset="0"/>
              </a:rPr>
              <a:t> : They are not the same.</a:t>
            </a:r>
          </a:p>
          <a:p>
            <a:pPr>
              <a:buFont typeface="Arial" pitchFamily="34" charset="0"/>
              <a:buChar char="•"/>
            </a:pPr>
            <a:r>
              <a:rPr lang="en-US" sz="2800" dirty="0" smtClean="0">
                <a:latin typeface="Times New Roman" pitchFamily="18" charset="0"/>
                <a:cs typeface="Times New Roman" pitchFamily="18" charset="0"/>
              </a:rPr>
              <a:t> With significance level of 0.01, degree of freedom of numerator 3 and of denominator 18, we reject the null hypothesis if F exceeds 5.09.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19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3</a:t>
            </a:r>
          </a:p>
        </p:txBody>
      </p:sp>
      <p:graphicFrame>
        <p:nvGraphicFramePr>
          <p:cNvPr id="6" name="Table 5"/>
          <p:cNvGraphicFramePr>
            <a:graphicFrameLocks noGrp="1"/>
          </p:cNvGraphicFramePr>
          <p:nvPr/>
        </p:nvGraphicFramePr>
        <p:xfrm>
          <a:off x="1066802" y="1219200"/>
          <a:ext cx="7086597" cy="4648198"/>
        </p:xfrm>
        <a:graphic>
          <a:graphicData uri="http://schemas.openxmlformats.org/drawingml/2006/table">
            <a:tbl>
              <a:tblPr/>
              <a:tblGrid>
                <a:gridCol w="379639"/>
                <a:gridCol w="622997"/>
                <a:gridCol w="843643"/>
                <a:gridCol w="622997"/>
                <a:gridCol w="817685"/>
                <a:gridCol w="622997"/>
                <a:gridCol w="830663"/>
                <a:gridCol w="622997"/>
                <a:gridCol w="788482"/>
                <a:gridCol w="934497"/>
              </a:tblGrid>
              <a:tr h="369743">
                <a:tc>
                  <a:txBody>
                    <a:bodyPr/>
                    <a:lstStyle/>
                    <a:p>
                      <a:pPr algn="l" fontAlgn="b"/>
                      <a:endParaRPr lang="en-US" sz="1800" b="0" i="0" u="none" strike="noStrike" dirty="0">
                        <a:solidFill>
                          <a:srgbClr val="000000"/>
                        </a:solidFill>
                        <a:latin typeface="Times New Roman"/>
                      </a:endParaRPr>
                    </a:p>
                  </a:txBody>
                  <a:tcPr marL="8374" marR="8374" marT="8374" marB="0" anchor="b">
                    <a:lnL>
                      <a:noFill/>
                    </a:lnL>
                    <a:lnR>
                      <a:noFill/>
                    </a:lnR>
                    <a:lnT>
                      <a:noFill/>
                    </a:lnT>
                    <a:lnB>
                      <a:noFill/>
                    </a:lnB>
                  </a:tcPr>
                </a:tc>
                <a:tc gridSpan="2">
                  <a:txBody>
                    <a:bodyPr/>
                    <a:lstStyle/>
                    <a:p>
                      <a:pPr algn="l" fontAlgn="b"/>
                      <a:r>
                        <a:rPr lang="en-US" sz="1800" b="0" i="0" u="none" strike="noStrike">
                          <a:solidFill>
                            <a:srgbClr val="000000"/>
                          </a:solidFill>
                          <a:latin typeface="Times New Roman"/>
                        </a:rPr>
                        <a:t>Excellent</a:t>
                      </a:r>
                    </a:p>
                  </a:txBody>
                  <a:tcPr marL="8374" marR="8374" marT="8374" marB="0" anchor="b">
                    <a:lnL>
                      <a:noFill/>
                    </a:lnL>
                    <a:lnR>
                      <a:noFill/>
                    </a:lnR>
                    <a:lnT>
                      <a:noFill/>
                    </a:lnT>
                    <a:lnB>
                      <a:noFill/>
                    </a:lnB>
                  </a:tcPr>
                </a:tc>
                <a:tc hMerge="1">
                  <a:txBody>
                    <a:bodyPr/>
                    <a:lstStyle/>
                    <a:p>
                      <a:endParaRPr lang="en-US"/>
                    </a:p>
                  </a:txBody>
                  <a:tcPr/>
                </a:tc>
                <a:tc gridSpan="2">
                  <a:txBody>
                    <a:bodyPr/>
                    <a:lstStyle/>
                    <a:p>
                      <a:pPr algn="ctr" fontAlgn="b"/>
                      <a:r>
                        <a:rPr lang="en-US" sz="1800" b="0" i="0" u="none" strike="noStrike">
                          <a:solidFill>
                            <a:srgbClr val="000000"/>
                          </a:solidFill>
                          <a:latin typeface="Times New Roman"/>
                        </a:rPr>
                        <a:t>Good</a:t>
                      </a:r>
                    </a:p>
                  </a:txBody>
                  <a:tcPr marL="8374" marR="8374" marT="8374" marB="0" anchor="b">
                    <a:lnL>
                      <a:noFill/>
                    </a:lnL>
                    <a:lnR>
                      <a:noFill/>
                    </a:lnR>
                    <a:lnT>
                      <a:noFill/>
                    </a:lnT>
                    <a:lnB>
                      <a:noFill/>
                    </a:lnB>
                  </a:tcPr>
                </a:tc>
                <a:tc hMerge="1">
                  <a:txBody>
                    <a:bodyPr/>
                    <a:lstStyle/>
                    <a:p>
                      <a:endParaRPr lang="en-US"/>
                    </a:p>
                  </a:txBody>
                  <a:tcPr/>
                </a:tc>
                <a:tc gridSpan="2">
                  <a:txBody>
                    <a:bodyPr/>
                    <a:lstStyle/>
                    <a:p>
                      <a:pPr algn="ctr" fontAlgn="b"/>
                      <a:r>
                        <a:rPr lang="en-US" sz="1800" b="0" i="0" u="none" strike="noStrike">
                          <a:solidFill>
                            <a:srgbClr val="000000"/>
                          </a:solidFill>
                          <a:latin typeface="Times New Roman"/>
                        </a:rPr>
                        <a:t>Fair</a:t>
                      </a:r>
                    </a:p>
                  </a:txBody>
                  <a:tcPr marL="8374" marR="8374" marT="8374" marB="0" anchor="b">
                    <a:lnL>
                      <a:noFill/>
                    </a:lnL>
                    <a:lnR>
                      <a:noFill/>
                    </a:lnR>
                    <a:lnT>
                      <a:noFill/>
                    </a:lnT>
                    <a:lnB>
                      <a:noFill/>
                    </a:lnB>
                  </a:tcPr>
                </a:tc>
                <a:tc hMerge="1">
                  <a:txBody>
                    <a:bodyPr/>
                    <a:lstStyle/>
                    <a:p>
                      <a:endParaRPr lang="en-US"/>
                    </a:p>
                  </a:txBody>
                  <a:tcPr/>
                </a:tc>
                <a:tc gridSpan="2">
                  <a:txBody>
                    <a:bodyPr/>
                    <a:lstStyle/>
                    <a:p>
                      <a:pPr algn="ctr" fontAlgn="b"/>
                      <a:r>
                        <a:rPr lang="en-US" sz="1800" b="0" i="0" u="none" strike="noStrike">
                          <a:solidFill>
                            <a:srgbClr val="000000"/>
                          </a:solidFill>
                          <a:latin typeface="Times New Roman"/>
                        </a:rPr>
                        <a:t>Poor</a:t>
                      </a:r>
                    </a:p>
                  </a:txBody>
                  <a:tcPr marL="8374" marR="8374" marT="8374" marB="0" anchor="b">
                    <a:lnL>
                      <a:noFill/>
                    </a:lnL>
                    <a:lnR>
                      <a:noFill/>
                    </a:lnR>
                    <a:lnT>
                      <a:noFill/>
                    </a:lnT>
                    <a:lnB>
                      <a:noFill/>
                    </a:lnB>
                  </a:tcPr>
                </a:tc>
                <a:tc hMerge="1">
                  <a:txBody>
                    <a:bodyPr/>
                    <a:lstStyle/>
                    <a:p>
                      <a:endParaRPr lang="en-US"/>
                    </a:p>
                  </a:txBody>
                  <a:tcPr/>
                </a:tc>
                <a:tc>
                  <a:txBody>
                    <a:bodyPr/>
                    <a:lstStyle/>
                    <a:p>
                      <a:pPr algn="l" fontAlgn="b"/>
                      <a:endParaRPr lang="en-US" sz="1800" b="0" i="0" u="none" strike="noStrike">
                        <a:solidFill>
                          <a:srgbClr val="000000"/>
                        </a:solidFill>
                        <a:latin typeface="Times New Roman"/>
                      </a:endParaRPr>
                    </a:p>
                  </a:txBody>
                  <a:tcPr marL="8374" marR="8374" marT="8374" marB="0" anchor="b">
                    <a:lnL>
                      <a:noFill/>
                    </a:lnL>
                    <a:lnR>
                      <a:noFill/>
                    </a:lnR>
                    <a:lnT>
                      <a:noFill/>
                    </a:lnT>
                    <a:lnB>
                      <a:noFill/>
                    </a:lnB>
                  </a:tcPr>
                </a:tc>
              </a:tr>
              <a:tr h="433128">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r>
                        <a:rPr lang="en-US" sz="1800" b="0" i="0" u="none" strike="noStrike" baseline="30000">
                          <a:solidFill>
                            <a:srgbClr val="000000"/>
                          </a:solidFill>
                          <a:latin typeface="Times New Roman"/>
                        </a:rPr>
                        <a:t>2</a:t>
                      </a:r>
                      <a:endParaRPr lang="en-US" sz="1800" b="0" i="0" u="none" strike="noStrike">
                        <a:solidFill>
                          <a:srgbClr val="000000"/>
                        </a:solidFill>
                        <a:latin typeface="Times New Roman"/>
                      </a:endParaRP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r>
                        <a:rPr lang="en-US" sz="1800" b="0" i="0" u="none" strike="noStrike" baseline="30000">
                          <a:solidFill>
                            <a:srgbClr val="000000"/>
                          </a:solidFill>
                          <a:latin typeface="Times New Roman"/>
                        </a:rPr>
                        <a:t>2</a:t>
                      </a:r>
                      <a:endParaRPr lang="en-US" sz="1800" b="0" i="0" u="none" strike="noStrike">
                        <a:solidFill>
                          <a:srgbClr val="000000"/>
                        </a:solidFill>
                        <a:latin typeface="Times New Roman"/>
                      </a:endParaRP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r>
                        <a:rPr lang="en-US" sz="1800" b="0" i="0" u="none" strike="noStrike" baseline="30000">
                          <a:solidFill>
                            <a:srgbClr val="000000"/>
                          </a:solidFill>
                          <a:latin typeface="Times New Roman"/>
                        </a:rPr>
                        <a:t>2</a:t>
                      </a:r>
                      <a:endParaRPr lang="en-US" sz="1800" b="0" i="0" u="none" strike="noStrike">
                        <a:solidFill>
                          <a:srgbClr val="000000"/>
                        </a:solidFill>
                        <a:latin typeface="Times New Roman"/>
                      </a:endParaRP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X</a:t>
                      </a:r>
                      <a:r>
                        <a:rPr lang="en-US" sz="1800" b="0" i="0" u="none" strike="noStrike" baseline="30000">
                          <a:solidFill>
                            <a:srgbClr val="000000"/>
                          </a:solidFill>
                          <a:latin typeface="Times New Roman"/>
                        </a:rPr>
                        <a:t>2</a:t>
                      </a:r>
                      <a:endParaRPr lang="en-US" sz="1800" b="0" i="0" u="none" strike="noStrike">
                        <a:solidFill>
                          <a:srgbClr val="000000"/>
                        </a:solidFill>
                        <a:latin typeface="Times New Roman"/>
                      </a:endParaRP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c>
                  <a:txBody>
                    <a:bodyPr/>
                    <a:lstStyle/>
                    <a:p>
                      <a:pPr algn="l" fontAlgn="b"/>
                      <a:r>
                        <a:rPr lang="en-US" sz="1800" b="0" i="0" u="none" strike="noStrike">
                          <a:solidFill>
                            <a:srgbClr val="000000"/>
                          </a:solidFill>
                          <a:latin typeface="Times New Roman"/>
                        </a:rPr>
                        <a:t>Total</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92D050"/>
                    </a:solidFill>
                  </a:tcPr>
                </a:tc>
              </a:tr>
              <a:tr h="369743">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94</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8836</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75</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5625</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70</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4900</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1800" b="0" i="0" u="none" strike="noStrike">
                          <a:solidFill>
                            <a:srgbClr val="000000"/>
                          </a:solidFill>
                          <a:latin typeface="Times New Roman"/>
                        </a:rPr>
                        <a:t>68</a:t>
                      </a:r>
                    </a:p>
                  </a:txBody>
                  <a:tcPr marL="8374" marR="8374" marT="8374"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1800" b="0" i="0" u="none" strike="noStrike" dirty="0">
                          <a:solidFill>
                            <a:srgbClr val="000000"/>
                          </a:solidFill>
                          <a:latin typeface="Times New Roman"/>
                        </a:rPr>
                        <a:t>4624</a:t>
                      </a:r>
                    </a:p>
                  </a:txBody>
                  <a:tcPr marL="8374" marR="8374" marT="8374"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w="12700" cap="flat" cmpd="sng" algn="ctr">
                      <a:solidFill>
                        <a:srgbClr val="000000"/>
                      </a:solidFill>
                      <a:prstDash val="solid"/>
                      <a:round/>
                      <a:headEnd type="none" w="med" len="med"/>
                      <a:tailEnd type="none" w="med" len="med"/>
                    </a:lnT>
                    <a:lnB>
                      <a:noFill/>
                    </a:lnB>
                  </a:tcPr>
                </a:tc>
              </a:tr>
              <a:tr h="369743">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a:noFill/>
                    </a:lnT>
                    <a:lnB>
                      <a:noFill/>
                    </a:lnB>
                  </a:tcPr>
                </a:tc>
                <a:tc>
                  <a:txBody>
                    <a:bodyPr/>
                    <a:lstStyle/>
                    <a:p>
                      <a:pPr algn="l" rtl="0" fontAlgn="t"/>
                      <a:r>
                        <a:rPr lang="en-US" sz="1800" b="0" i="0" u="none" strike="noStrike">
                          <a:solidFill>
                            <a:srgbClr val="000000"/>
                          </a:solidFill>
                          <a:latin typeface="Times New Roman"/>
                        </a:rPr>
                        <a:t>90</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8100</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68</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4624</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73</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5329</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70</a:t>
                      </a:r>
                    </a:p>
                  </a:txBody>
                  <a:tcPr marL="8374" marR="8374" marT="8374" marB="0">
                    <a:lnL>
                      <a:noFill/>
                    </a:lnL>
                    <a:lnR>
                      <a:noFill/>
                    </a:lnR>
                    <a:lnT>
                      <a:noFill/>
                    </a:lnT>
                    <a:lnB>
                      <a:noFill/>
                    </a:lnB>
                  </a:tcPr>
                </a:tc>
                <a:tc>
                  <a:txBody>
                    <a:bodyPr/>
                    <a:lstStyle/>
                    <a:p>
                      <a:pPr algn="l" fontAlgn="b"/>
                      <a:r>
                        <a:rPr lang="en-US" sz="1800" b="0" i="0" u="none" strike="noStrike" dirty="0">
                          <a:solidFill>
                            <a:srgbClr val="000000"/>
                          </a:solidFill>
                          <a:latin typeface="Times New Roman"/>
                        </a:rPr>
                        <a:t>4900</a:t>
                      </a:r>
                    </a:p>
                  </a:txBody>
                  <a:tcPr marL="8374" marR="8374" marT="8374" marB="0" anchor="b">
                    <a:lnL>
                      <a:noFill/>
                    </a:lnL>
                    <a:lnR>
                      <a:noFill/>
                    </a:lnR>
                    <a:lnT>
                      <a:noFill/>
                    </a:lnT>
                    <a:lnB>
                      <a:noFill/>
                    </a:lnB>
                  </a:tcPr>
                </a:tc>
                <a:tc>
                  <a:txBody>
                    <a:bodyPr/>
                    <a:lstStyle/>
                    <a:p>
                      <a:pPr algn="l" fontAlgn="b"/>
                      <a:endParaRPr lang="en-US" sz="1000" b="0" i="0" u="none" strike="noStrike" dirty="0">
                        <a:solidFill>
                          <a:srgbClr val="000000"/>
                        </a:solidFill>
                        <a:latin typeface="Times New Roman"/>
                      </a:endParaRPr>
                    </a:p>
                  </a:txBody>
                  <a:tcPr marL="8374" marR="8374" marT="8374" marB="0" anchor="b">
                    <a:lnL>
                      <a:noFill/>
                    </a:lnL>
                    <a:lnR>
                      <a:noFill/>
                    </a:lnR>
                    <a:lnT>
                      <a:noFill/>
                    </a:lnT>
                    <a:lnB>
                      <a:noFill/>
                    </a:lnB>
                  </a:tcPr>
                </a:tc>
              </a:tr>
              <a:tr h="369743">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a:noFill/>
                    </a:lnT>
                    <a:lnB>
                      <a:noFill/>
                    </a:lnB>
                  </a:tcPr>
                </a:tc>
                <a:tc>
                  <a:txBody>
                    <a:bodyPr/>
                    <a:lstStyle/>
                    <a:p>
                      <a:pPr algn="l" rtl="0" fontAlgn="t"/>
                      <a:r>
                        <a:rPr lang="en-US" sz="1800" b="0" i="0" u="none" strike="noStrike">
                          <a:solidFill>
                            <a:srgbClr val="000000"/>
                          </a:solidFill>
                          <a:latin typeface="Times New Roman"/>
                        </a:rPr>
                        <a:t>85</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7225</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77</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5929</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76</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5776</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72</a:t>
                      </a:r>
                    </a:p>
                  </a:txBody>
                  <a:tcPr marL="8374" marR="8374" marT="8374" marB="0">
                    <a:lnL>
                      <a:noFill/>
                    </a:lnL>
                    <a:lnR>
                      <a:noFill/>
                    </a:lnR>
                    <a:lnT>
                      <a:noFill/>
                    </a:lnT>
                    <a:lnB>
                      <a:noFill/>
                    </a:lnB>
                  </a:tcPr>
                </a:tc>
                <a:tc>
                  <a:txBody>
                    <a:bodyPr/>
                    <a:lstStyle/>
                    <a:p>
                      <a:pPr algn="l" fontAlgn="b"/>
                      <a:r>
                        <a:rPr lang="en-US" sz="1800" b="0" i="0" u="none" strike="noStrike">
                          <a:solidFill>
                            <a:srgbClr val="000000"/>
                          </a:solidFill>
                          <a:latin typeface="Times New Roman"/>
                        </a:rPr>
                        <a:t>5184</a:t>
                      </a:r>
                    </a:p>
                  </a:txBody>
                  <a:tcPr marL="8374" marR="8374" marT="8374" marB="0" anchor="b">
                    <a:lnL>
                      <a:noFill/>
                    </a:lnL>
                    <a:lnR>
                      <a:noFill/>
                    </a:lnR>
                    <a:lnT>
                      <a:noFill/>
                    </a:lnT>
                    <a:lnB>
                      <a:noFill/>
                    </a:lnB>
                  </a:tcPr>
                </a:tc>
                <a:tc>
                  <a:txBody>
                    <a:bodyPr/>
                    <a:lstStyle/>
                    <a:p>
                      <a:pPr algn="l" fontAlgn="b"/>
                      <a:endParaRPr lang="en-US" sz="1000" b="0" i="0" u="none" strike="noStrike" dirty="0">
                        <a:solidFill>
                          <a:srgbClr val="000000"/>
                        </a:solidFill>
                        <a:latin typeface="Times New Roman"/>
                      </a:endParaRPr>
                    </a:p>
                  </a:txBody>
                  <a:tcPr marL="8374" marR="8374" marT="8374" marB="0" anchor="b">
                    <a:lnL>
                      <a:noFill/>
                    </a:lnL>
                    <a:lnR>
                      <a:noFill/>
                    </a:lnR>
                    <a:lnT>
                      <a:noFill/>
                    </a:lnT>
                    <a:lnB>
                      <a:noFill/>
                    </a:lnB>
                  </a:tcPr>
                </a:tc>
              </a:tr>
              <a:tr h="369743">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a:noFill/>
                    </a:lnT>
                    <a:lnB>
                      <a:noFill/>
                    </a:lnB>
                  </a:tcPr>
                </a:tc>
                <a:tc>
                  <a:txBody>
                    <a:bodyPr/>
                    <a:lstStyle/>
                    <a:p>
                      <a:pPr algn="l" rtl="0" fontAlgn="t"/>
                      <a:r>
                        <a:rPr lang="en-US" sz="1800" b="0" i="0" u="none" strike="noStrike">
                          <a:solidFill>
                            <a:srgbClr val="000000"/>
                          </a:solidFill>
                          <a:latin typeface="Times New Roman"/>
                        </a:rPr>
                        <a:t>80</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6400</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83</a:t>
                      </a:r>
                    </a:p>
                  </a:txBody>
                  <a:tcPr marL="8374" marR="8374" marT="8374" marB="0">
                    <a:lnL>
                      <a:noFill/>
                    </a:lnL>
                    <a:lnR>
                      <a:noFill/>
                    </a:lnR>
                    <a:lnT>
                      <a:noFill/>
                    </a:lnT>
                    <a:lnB>
                      <a:noFill/>
                    </a:lnB>
                  </a:tcPr>
                </a:tc>
                <a:tc>
                  <a:txBody>
                    <a:bodyPr/>
                    <a:lstStyle/>
                    <a:p>
                      <a:pPr algn="l" rtl="0" fontAlgn="t"/>
                      <a:r>
                        <a:rPr lang="en-US" sz="1800" b="0" i="0" u="none" strike="noStrike" dirty="0">
                          <a:solidFill>
                            <a:srgbClr val="000000"/>
                          </a:solidFill>
                          <a:latin typeface="Times New Roman"/>
                        </a:rPr>
                        <a:t>6889</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78</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6084</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65</a:t>
                      </a:r>
                    </a:p>
                  </a:txBody>
                  <a:tcPr marL="8374" marR="8374" marT="8374" marB="0">
                    <a:lnL>
                      <a:noFill/>
                    </a:lnL>
                    <a:lnR>
                      <a:noFill/>
                    </a:lnR>
                    <a:lnT>
                      <a:noFill/>
                    </a:lnT>
                    <a:lnB>
                      <a:noFill/>
                    </a:lnB>
                  </a:tcPr>
                </a:tc>
                <a:tc>
                  <a:txBody>
                    <a:bodyPr/>
                    <a:lstStyle/>
                    <a:p>
                      <a:pPr algn="l" fontAlgn="b"/>
                      <a:r>
                        <a:rPr lang="en-US" sz="1800" b="0" i="0" u="none" strike="noStrike">
                          <a:solidFill>
                            <a:srgbClr val="000000"/>
                          </a:solidFill>
                          <a:latin typeface="Times New Roman"/>
                        </a:rPr>
                        <a:t>4225</a:t>
                      </a:r>
                    </a:p>
                  </a:txBody>
                  <a:tcPr marL="8374" marR="8374" marT="8374" marB="0" anchor="b">
                    <a:lnL>
                      <a:noFill/>
                    </a:lnL>
                    <a:lnR>
                      <a:noFill/>
                    </a:lnR>
                    <a:lnT>
                      <a:noFill/>
                    </a:lnT>
                    <a:lnB>
                      <a:noFill/>
                    </a:lnB>
                  </a:tcPr>
                </a:tc>
                <a:tc>
                  <a:txBody>
                    <a:bodyPr/>
                    <a:lstStyle/>
                    <a:p>
                      <a:pPr algn="l" fontAlgn="b"/>
                      <a:endParaRPr lang="en-US" sz="1000" b="0" i="0" u="none" strike="noStrike" dirty="0">
                        <a:solidFill>
                          <a:srgbClr val="000000"/>
                        </a:solidFill>
                        <a:latin typeface="Times New Roman"/>
                      </a:endParaRPr>
                    </a:p>
                  </a:txBody>
                  <a:tcPr marL="8374" marR="8374" marT="8374" marB="0" anchor="b">
                    <a:lnL>
                      <a:noFill/>
                    </a:lnL>
                    <a:lnR>
                      <a:noFill/>
                    </a:lnR>
                    <a:lnT>
                      <a:noFill/>
                    </a:lnT>
                    <a:lnB>
                      <a:noFill/>
                    </a:lnB>
                  </a:tcPr>
                </a:tc>
              </a:tr>
              <a:tr h="369743">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dirty="0">
                        <a:solidFill>
                          <a:srgbClr val="000000"/>
                        </a:solidFill>
                        <a:latin typeface="Times New Roman"/>
                      </a:endParaRP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88</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7744</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80</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6400</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74</a:t>
                      </a:r>
                    </a:p>
                  </a:txBody>
                  <a:tcPr marL="8374" marR="8374" marT="8374" marB="0">
                    <a:lnL>
                      <a:noFill/>
                    </a:lnL>
                    <a:lnR>
                      <a:noFill/>
                    </a:lnR>
                    <a:lnT>
                      <a:noFill/>
                    </a:lnT>
                    <a:lnB>
                      <a:noFill/>
                    </a:lnB>
                  </a:tcPr>
                </a:tc>
                <a:tc>
                  <a:txBody>
                    <a:bodyPr/>
                    <a:lstStyle/>
                    <a:p>
                      <a:pPr algn="l" fontAlgn="b"/>
                      <a:r>
                        <a:rPr lang="en-US" sz="1800" b="0" i="0" u="none" strike="noStrike">
                          <a:solidFill>
                            <a:srgbClr val="000000"/>
                          </a:solidFill>
                          <a:latin typeface="Times New Roman"/>
                        </a:rPr>
                        <a:t>5476</a:t>
                      </a:r>
                    </a:p>
                  </a:txBody>
                  <a:tcPr marL="8374" marR="8374" marT="8374" marB="0" anchor="b">
                    <a:lnL>
                      <a:noFill/>
                    </a:lnL>
                    <a:lnR>
                      <a:noFill/>
                    </a:lnR>
                    <a:lnT>
                      <a:noFill/>
                    </a:lnT>
                    <a:lnB>
                      <a:noFill/>
                    </a:lnB>
                  </a:tcPr>
                </a:tc>
                <a:tc>
                  <a:txBody>
                    <a:bodyPr/>
                    <a:lstStyle/>
                    <a:p>
                      <a:pPr algn="l" fontAlgn="b"/>
                      <a:endParaRPr lang="en-US" sz="1000" b="0" i="0" u="none" strike="noStrike" dirty="0">
                        <a:solidFill>
                          <a:srgbClr val="000000"/>
                        </a:solidFill>
                        <a:latin typeface="Times New Roman"/>
                      </a:endParaRPr>
                    </a:p>
                  </a:txBody>
                  <a:tcPr marL="8374" marR="8374" marT="8374" marB="0" anchor="b">
                    <a:lnL>
                      <a:noFill/>
                    </a:lnL>
                    <a:lnR>
                      <a:noFill/>
                    </a:lnR>
                    <a:lnT>
                      <a:noFill/>
                    </a:lnT>
                    <a:lnB>
                      <a:noFill/>
                    </a:lnB>
                  </a:tcPr>
                </a:tc>
              </a:tr>
              <a:tr h="369743">
                <a:tc>
                  <a:txBody>
                    <a:bodyPr/>
                    <a:lstStyle/>
                    <a:p>
                      <a:pPr algn="l" fontAlgn="b"/>
                      <a:endParaRPr lang="en-US" sz="1000" b="0" i="0" u="none" strike="noStrike">
                        <a:solidFill>
                          <a:srgbClr val="000000"/>
                        </a:solidFill>
                        <a:latin typeface="Times New Roman"/>
                      </a:endParaRPr>
                    </a:p>
                  </a:txBody>
                  <a:tcPr marL="8374" marR="8374" marT="8374" marB="0" anchor="b">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68</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4624</a:t>
                      </a:r>
                    </a:p>
                  </a:txBody>
                  <a:tcPr marL="8374" marR="8374" marT="8374" marB="0">
                    <a:lnL>
                      <a:noFill/>
                    </a:lnL>
                    <a:lnR>
                      <a:noFill/>
                    </a:lnR>
                    <a:lnT>
                      <a:noFill/>
                    </a:lnT>
                    <a:lnB>
                      <a:noFill/>
                    </a:lnB>
                  </a:tcPr>
                </a:tc>
                <a:tc>
                  <a:txBody>
                    <a:bodyPr/>
                    <a:lstStyle/>
                    <a:p>
                      <a:pPr algn="l" fontAlgn="t"/>
                      <a:r>
                        <a:rPr lang="en-US" sz="1800" b="0" i="0" u="none" strike="noStrike">
                          <a:solidFill>
                            <a:srgbClr val="000000"/>
                          </a:solidFill>
                          <a:latin typeface="Times New Roman"/>
                        </a:rPr>
                        <a:t>65</a:t>
                      </a:r>
                    </a:p>
                  </a:txBody>
                  <a:tcPr marL="8374" marR="8374" marT="8374" marB="0">
                    <a:lnL>
                      <a:noFill/>
                    </a:lnL>
                    <a:lnR>
                      <a:noFill/>
                    </a:lnR>
                    <a:lnT>
                      <a:noFill/>
                    </a:lnT>
                    <a:lnB>
                      <a:noFill/>
                    </a:lnB>
                  </a:tcPr>
                </a:tc>
                <a:tc>
                  <a:txBody>
                    <a:bodyPr/>
                    <a:lstStyle/>
                    <a:p>
                      <a:pPr algn="l" fontAlgn="b"/>
                      <a:r>
                        <a:rPr lang="en-US" sz="1800" b="0" i="0" u="none" strike="noStrike">
                          <a:solidFill>
                            <a:srgbClr val="000000"/>
                          </a:solidFill>
                          <a:latin typeface="Times New Roman"/>
                        </a:rPr>
                        <a:t>4225</a:t>
                      </a:r>
                    </a:p>
                  </a:txBody>
                  <a:tcPr marL="8374" marR="8374" marT="8374" marB="0" anchor="b">
                    <a:lnL>
                      <a:noFill/>
                    </a:lnL>
                    <a:lnR>
                      <a:noFill/>
                    </a:lnR>
                    <a:lnT>
                      <a:noFill/>
                    </a:lnT>
                    <a:lnB>
                      <a:noFill/>
                    </a:lnB>
                  </a:tcPr>
                </a:tc>
                <a:tc>
                  <a:txBody>
                    <a:bodyPr/>
                    <a:lstStyle/>
                    <a:p>
                      <a:pPr algn="l" fontAlgn="b"/>
                      <a:endParaRPr lang="en-US" sz="1000" b="0" i="0" u="none" strike="noStrike" dirty="0">
                        <a:solidFill>
                          <a:srgbClr val="000000"/>
                        </a:solidFill>
                        <a:latin typeface="Times New Roman"/>
                      </a:endParaRPr>
                    </a:p>
                  </a:txBody>
                  <a:tcPr marL="8374" marR="8374" marT="8374" marB="0" anchor="b">
                    <a:lnL>
                      <a:noFill/>
                    </a:lnL>
                    <a:lnR>
                      <a:noFill/>
                    </a:lnR>
                    <a:lnT>
                      <a:noFill/>
                    </a:lnT>
                    <a:lnB>
                      <a:noFill/>
                    </a:lnB>
                  </a:tcPr>
                </a:tc>
              </a:tr>
              <a:tr h="369743">
                <a:tc>
                  <a:txBody>
                    <a:bodyPr/>
                    <a:lstStyle/>
                    <a:p>
                      <a:pPr algn="l" fontAlgn="b"/>
                      <a:endParaRPr lang="en-US" sz="1800" b="0" i="0" u="none" strike="noStrike">
                        <a:solidFill>
                          <a:srgbClr val="000000"/>
                        </a:solidFill>
                        <a:latin typeface="Times New Roman"/>
                      </a:endParaRPr>
                    </a:p>
                  </a:txBody>
                  <a:tcPr marL="8374" marR="8374" marT="8374" marB="0" anchor="b">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65</a:t>
                      </a:r>
                    </a:p>
                  </a:txBody>
                  <a:tcPr marL="8374" marR="8374" marT="8374" marB="0">
                    <a:lnL>
                      <a:noFill/>
                    </a:lnL>
                    <a:lnR>
                      <a:noFill/>
                    </a:lnR>
                    <a:lnT>
                      <a:noFill/>
                    </a:lnT>
                    <a:lnB>
                      <a:noFill/>
                    </a:lnB>
                  </a:tcPr>
                </a:tc>
                <a:tc>
                  <a:txBody>
                    <a:bodyPr/>
                    <a:lstStyle/>
                    <a:p>
                      <a:pPr algn="l" rtl="0" fontAlgn="t"/>
                      <a:r>
                        <a:rPr lang="en-US" sz="1800" b="0" i="0" u="none" strike="noStrike">
                          <a:solidFill>
                            <a:srgbClr val="000000"/>
                          </a:solidFill>
                          <a:latin typeface="Times New Roman"/>
                        </a:rPr>
                        <a:t>4225</a:t>
                      </a:r>
                    </a:p>
                  </a:txBody>
                  <a:tcPr marL="8374" marR="8374" marT="8374" marB="0">
                    <a:lnL>
                      <a:noFill/>
                    </a:lnL>
                    <a:lnR>
                      <a:noFill/>
                    </a:lnR>
                    <a:lnT>
                      <a:noFill/>
                    </a:lnT>
                    <a:lnB>
                      <a:noFill/>
                    </a:lnB>
                  </a:tcPr>
                </a:tc>
                <a:tc>
                  <a:txBody>
                    <a:bodyPr/>
                    <a:lstStyle/>
                    <a:p>
                      <a:pPr algn="l" fontAlgn="t"/>
                      <a:endParaRPr lang="en-US" sz="1800" b="0" i="0" u="none" strike="noStrike">
                        <a:solidFill>
                          <a:srgbClr val="000000"/>
                        </a:solidFill>
                        <a:latin typeface="Times New Roman"/>
                      </a:endParaRPr>
                    </a:p>
                  </a:txBody>
                  <a:tcPr marL="8374" marR="8374" marT="8374" marB="0">
                    <a:lnL>
                      <a:noFill/>
                    </a:lnL>
                    <a:lnR>
                      <a:noFill/>
                    </a:lnR>
                    <a:lnT>
                      <a:noFill/>
                    </a:lnT>
                    <a:lnB>
                      <a:noFill/>
                    </a:lnB>
                  </a:tcPr>
                </a:tc>
                <a:tc>
                  <a:txBody>
                    <a:bodyPr/>
                    <a:lstStyle/>
                    <a:p>
                      <a:pPr algn="l" fontAlgn="b"/>
                      <a:endParaRPr lang="en-US" sz="1800" b="0" i="0" u="none" strike="noStrike" dirty="0">
                        <a:solidFill>
                          <a:srgbClr val="000000"/>
                        </a:solidFill>
                        <a:latin typeface="Times New Roman"/>
                      </a:endParaRPr>
                    </a:p>
                  </a:txBody>
                  <a:tcPr marL="8374" marR="8374" marT="8374" marB="0" anchor="b">
                    <a:lnL>
                      <a:noFill/>
                    </a:lnL>
                    <a:lnR>
                      <a:noFill/>
                    </a:lnR>
                    <a:lnT>
                      <a:noFill/>
                    </a:lnT>
                    <a:lnB>
                      <a:noFill/>
                    </a:lnB>
                  </a:tcPr>
                </a:tc>
                <a:tc>
                  <a:txBody>
                    <a:bodyPr/>
                    <a:lstStyle/>
                    <a:p>
                      <a:pPr algn="l" fontAlgn="b"/>
                      <a:endParaRPr lang="en-US" sz="1800" b="0" i="0" u="none" strike="noStrike" dirty="0">
                        <a:solidFill>
                          <a:srgbClr val="000000"/>
                        </a:solidFill>
                        <a:latin typeface="Times New Roman"/>
                      </a:endParaRPr>
                    </a:p>
                  </a:txBody>
                  <a:tcPr marL="8374" marR="8374" marT="8374" marB="0" anchor="b">
                    <a:lnL>
                      <a:noFill/>
                    </a:lnL>
                    <a:lnR>
                      <a:noFill/>
                    </a:lnR>
                    <a:lnT>
                      <a:noFill/>
                    </a:lnT>
                    <a:lnB>
                      <a:noFill/>
                    </a:lnB>
                  </a:tcPr>
                </a:tc>
              </a:tr>
              <a:tr h="411999">
                <a:tc>
                  <a:txBody>
                    <a:bodyPr/>
                    <a:lstStyle/>
                    <a:p>
                      <a:pPr algn="l" fontAlgn="b"/>
                      <a:r>
                        <a:rPr lang="en-US" sz="1800" b="0" i="0" u="none" strike="noStrike">
                          <a:solidFill>
                            <a:srgbClr val="000000"/>
                          </a:solidFill>
                          <a:latin typeface="Times New Roman"/>
                        </a:rPr>
                        <a:t>T</a:t>
                      </a:r>
                      <a:r>
                        <a:rPr lang="en-US" sz="1800" b="0" i="0" u="none" strike="noStrike" baseline="-25000">
                          <a:solidFill>
                            <a:srgbClr val="000000"/>
                          </a:solidFill>
                          <a:latin typeface="Times New Roman"/>
                        </a:rPr>
                        <a:t>c</a:t>
                      </a:r>
                      <a:endParaRPr lang="en-US" sz="1800" b="0" i="0" u="none" strike="noStrike">
                        <a:solidFill>
                          <a:srgbClr val="000000"/>
                        </a:solidFill>
                        <a:latin typeface="Times New Roman"/>
                      </a:endParaRP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dirty="0">
                          <a:solidFill>
                            <a:srgbClr val="000000"/>
                          </a:solidFill>
                          <a:latin typeface="Times New Roman"/>
                        </a:rPr>
                        <a:t>349</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dirty="0">
                          <a:solidFill>
                            <a:srgbClr val="000000"/>
                          </a:solidFill>
                          <a:latin typeface="Times New Roman"/>
                        </a:rPr>
                        <a:t>391</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dirty="0">
                          <a:solidFill>
                            <a:srgbClr val="000000"/>
                          </a:solidFill>
                          <a:latin typeface="Times New Roman"/>
                        </a:rPr>
                        <a:t>510</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dirty="0">
                          <a:solidFill>
                            <a:srgbClr val="000000"/>
                          </a:solidFill>
                          <a:latin typeface="Times New Roman"/>
                        </a:rPr>
                        <a:t>414</a:t>
                      </a:r>
                    </a:p>
                  </a:txBody>
                  <a:tcPr marL="8374" marR="8374" marT="8374" marB="0" anchor="b">
                    <a:lnL>
                      <a:noFill/>
                    </a:lnL>
                    <a:lnR>
                      <a:noFill/>
                    </a:lnR>
                    <a:lnT>
                      <a:noFill/>
                    </a:lnT>
                    <a:lnB>
                      <a:noFill/>
                    </a:lnB>
                    <a:solidFill>
                      <a:srgbClr val="FCD5B4"/>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FCD5B4"/>
                    </a:solidFill>
                  </a:tcPr>
                </a:tc>
                <a:tc>
                  <a:txBody>
                    <a:bodyPr/>
                    <a:lstStyle/>
                    <a:p>
                      <a:pPr algn="r" fontAlgn="b"/>
                      <a:r>
                        <a:rPr lang="en-US" sz="1800" b="0" i="0" u="none" strike="noStrike">
                          <a:solidFill>
                            <a:srgbClr val="000000"/>
                          </a:solidFill>
                          <a:latin typeface="Times New Roman"/>
                        </a:rPr>
                        <a:t>1664</a:t>
                      </a:r>
                    </a:p>
                  </a:txBody>
                  <a:tcPr marL="8374" marR="8374" marT="8374" marB="0" anchor="b">
                    <a:lnL>
                      <a:noFill/>
                    </a:lnL>
                    <a:lnR>
                      <a:noFill/>
                    </a:lnR>
                    <a:lnT>
                      <a:noFill/>
                    </a:lnT>
                    <a:lnB>
                      <a:noFill/>
                    </a:lnB>
                    <a:solidFill>
                      <a:srgbClr val="FCD5B4"/>
                    </a:solidFill>
                  </a:tcPr>
                </a:tc>
              </a:tr>
              <a:tr h="411999">
                <a:tc>
                  <a:txBody>
                    <a:bodyPr/>
                    <a:lstStyle/>
                    <a:p>
                      <a:pPr algn="l" fontAlgn="b"/>
                      <a:r>
                        <a:rPr lang="en-US" sz="1800" b="0" i="0" u="none" strike="noStrike">
                          <a:solidFill>
                            <a:srgbClr val="000000"/>
                          </a:solidFill>
                          <a:latin typeface="Times New Roman"/>
                        </a:rPr>
                        <a:t>n</a:t>
                      </a:r>
                      <a:r>
                        <a:rPr lang="en-US" sz="1800" b="0" i="0" u="none" strike="noStrike" baseline="-25000">
                          <a:solidFill>
                            <a:srgbClr val="000000"/>
                          </a:solidFill>
                          <a:latin typeface="Times New Roman"/>
                        </a:rPr>
                        <a:t>c</a:t>
                      </a:r>
                      <a:endParaRPr lang="en-US" sz="1800" b="0" i="0" u="none" strike="noStrike">
                        <a:solidFill>
                          <a:srgbClr val="000000"/>
                        </a:solidFill>
                        <a:latin typeface="Times New Roman"/>
                      </a:endParaRP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dirty="0">
                          <a:solidFill>
                            <a:srgbClr val="000000"/>
                          </a:solidFill>
                          <a:latin typeface="Times New Roman"/>
                        </a:rPr>
                        <a:t>4</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dirty="0">
                          <a:solidFill>
                            <a:srgbClr val="000000"/>
                          </a:solidFill>
                          <a:latin typeface="Times New Roman"/>
                        </a:rPr>
                        <a:t>5</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dirty="0">
                          <a:solidFill>
                            <a:srgbClr val="000000"/>
                          </a:solidFill>
                          <a:latin typeface="Times New Roman"/>
                        </a:rPr>
                        <a:t>7</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dirty="0">
                          <a:solidFill>
                            <a:srgbClr val="000000"/>
                          </a:solidFill>
                          <a:latin typeface="Times New Roman"/>
                        </a:rPr>
                        <a:t>6</a:t>
                      </a:r>
                    </a:p>
                  </a:txBody>
                  <a:tcPr marL="8374" marR="8374" marT="8374" marB="0" anchor="b">
                    <a:lnL>
                      <a:noFill/>
                    </a:lnL>
                    <a:lnR>
                      <a:noFill/>
                    </a:lnR>
                    <a:lnT>
                      <a:noFill/>
                    </a:lnT>
                    <a:lnB>
                      <a:noFill/>
                    </a:lnB>
                    <a:solidFill>
                      <a:srgbClr val="93CDDD"/>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a:noFill/>
                    </a:lnB>
                    <a:solidFill>
                      <a:srgbClr val="93CDDD"/>
                    </a:solidFill>
                  </a:tcPr>
                </a:tc>
                <a:tc>
                  <a:txBody>
                    <a:bodyPr/>
                    <a:lstStyle/>
                    <a:p>
                      <a:pPr algn="r" fontAlgn="b"/>
                      <a:r>
                        <a:rPr lang="en-US" sz="1800" b="0" i="0" u="none" strike="noStrike">
                          <a:solidFill>
                            <a:srgbClr val="000000"/>
                          </a:solidFill>
                          <a:latin typeface="Times New Roman"/>
                        </a:rPr>
                        <a:t>22</a:t>
                      </a:r>
                    </a:p>
                  </a:txBody>
                  <a:tcPr marL="8374" marR="8374" marT="8374" marB="0" anchor="b">
                    <a:lnL>
                      <a:noFill/>
                    </a:lnL>
                    <a:lnR>
                      <a:noFill/>
                    </a:lnR>
                    <a:lnT>
                      <a:noFill/>
                    </a:lnT>
                    <a:lnB>
                      <a:noFill/>
                    </a:lnB>
                    <a:solidFill>
                      <a:srgbClr val="93CDDD"/>
                    </a:solidFill>
                  </a:tcPr>
                </a:tc>
              </a:tr>
              <a:tr h="433128">
                <a:tc>
                  <a:txBody>
                    <a:bodyPr/>
                    <a:lstStyle/>
                    <a:p>
                      <a:pPr algn="l" fontAlgn="b"/>
                      <a:r>
                        <a:rPr lang="en-US" sz="1800" b="0" i="0" u="none" strike="noStrike">
                          <a:solidFill>
                            <a:srgbClr val="000000"/>
                          </a:solidFill>
                          <a:latin typeface="Times New Roman"/>
                        </a:rPr>
                        <a:t>X</a:t>
                      </a:r>
                      <a:r>
                        <a:rPr lang="en-US" sz="1800" b="0" i="0" u="none" strike="noStrike" baseline="30000">
                          <a:solidFill>
                            <a:srgbClr val="000000"/>
                          </a:solidFill>
                          <a:latin typeface="Times New Roman"/>
                        </a:rPr>
                        <a:t>2</a:t>
                      </a:r>
                      <a:endParaRPr lang="en-US" sz="1800" b="0" i="0" u="none" strike="noStrike">
                        <a:solidFill>
                          <a:srgbClr val="000000"/>
                        </a:solidFill>
                        <a:latin typeface="Times New Roman"/>
                      </a:endParaRP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dirty="0">
                          <a:solidFill>
                            <a:srgbClr val="000000"/>
                          </a:solidFill>
                          <a:latin typeface="Times New Roman"/>
                        </a:rPr>
                        <a:t>30561</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dirty="0">
                          <a:solidFill>
                            <a:srgbClr val="000000"/>
                          </a:solidFill>
                          <a:latin typeface="Times New Roman"/>
                        </a:rPr>
                        <a:t>30811</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dirty="0">
                          <a:solidFill>
                            <a:srgbClr val="000000"/>
                          </a:solidFill>
                          <a:latin typeface="Times New Roman"/>
                        </a:rPr>
                        <a:t>37338</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a:solidFill>
                            <a:srgbClr val="000000"/>
                          </a:solidFill>
                          <a:latin typeface="Times New Roman"/>
                        </a:rPr>
                        <a:t> </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l" fontAlgn="b"/>
                      <a:r>
                        <a:rPr lang="en-US" sz="1800" b="0" i="0" u="none" strike="noStrike" dirty="0">
                          <a:solidFill>
                            <a:srgbClr val="000000"/>
                          </a:solidFill>
                          <a:latin typeface="Times New Roman"/>
                        </a:rPr>
                        <a:t>28634</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c>
                  <a:txBody>
                    <a:bodyPr/>
                    <a:lstStyle/>
                    <a:p>
                      <a:pPr algn="r" fontAlgn="b"/>
                      <a:r>
                        <a:rPr lang="en-US" sz="1800" b="0" i="0" u="none" strike="noStrike" dirty="0">
                          <a:solidFill>
                            <a:srgbClr val="000000"/>
                          </a:solidFill>
                          <a:latin typeface="Times New Roman"/>
                        </a:rPr>
                        <a:t>127344</a:t>
                      </a:r>
                    </a:p>
                  </a:txBody>
                  <a:tcPr marL="8374" marR="8374" marT="8374" marB="0" anchor="b">
                    <a:lnL>
                      <a:noFill/>
                    </a:lnL>
                    <a:lnR>
                      <a:noFill/>
                    </a:lnR>
                    <a:lnT>
                      <a:noFill/>
                    </a:lnT>
                    <a:lnB w="12700" cap="flat" cmpd="sng" algn="ctr">
                      <a:solidFill>
                        <a:srgbClr val="000000"/>
                      </a:solidFill>
                      <a:prstDash val="solid"/>
                      <a:round/>
                      <a:headEnd type="none" w="med" len="med"/>
                      <a:tailEnd type="none" w="med" len="med"/>
                    </a:lnB>
                    <a:solidFill>
                      <a:srgbClr val="31849B"/>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348800"/>
            <a:ext cx="8839200" cy="4524315"/>
          </a:xfrm>
          <a:prstGeom prst="rect">
            <a:avLst/>
          </a:prstGeom>
          <a:noFill/>
        </p:spPr>
        <p:txBody>
          <a:bodyPr wrap="square" rtlCol="0">
            <a:spAutoFit/>
          </a:bodyPr>
          <a:lstStyle/>
          <a:p>
            <a:pPr marL="398463" indent="-398463">
              <a:spcAft>
                <a:spcPct val="25000"/>
              </a:spcAft>
            </a:pPr>
            <a:r>
              <a:rPr lang="en-US" sz="3200" dirty="0" smtClean="0">
                <a:latin typeface="Times New Roman" pitchFamily="18" charset="0"/>
                <a:cs typeface="Times New Roman" pitchFamily="18" charset="0"/>
              </a:rPr>
              <a:t>After completing this chapter you will be able to:</a:t>
            </a:r>
          </a:p>
          <a:p>
            <a:pPr marL="457200" indent="-457200">
              <a:spcAft>
                <a:spcPct val="25000"/>
              </a:spcAft>
            </a:pPr>
            <a:r>
              <a:rPr lang="en-US" sz="3200" dirty="0" smtClean="0">
                <a:solidFill>
                  <a:srgbClr val="FF0000"/>
                </a:solidFill>
                <a:latin typeface="Times New Roman" pitchFamily="18" charset="0"/>
                <a:cs typeface="Times New Roman" pitchFamily="18" charset="0"/>
              </a:rPr>
              <a:t>1) </a:t>
            </a:r>
            <a:r>
              <a:rPr lang="en-US" sz="3200" dirty="0" smtClean="0">
                <a:latin typeface="Times New Roman" pitchFamily="18" charset="0"/>
                <a:cs typeface="Times New Roman" pitchFamily="18" charset="0"/>
              </a:rPr>
              <a:t>Discuss the general idea of analysis of variance.</a:t>
            </a:r>
            <a:endParaRPr lang="en-US" sz="3200" dirty="0" smtClean="0">
              <a:solidFill>
                <a:srgbClr val="333333"/>
              </a:solidFill>
              <a:latin typeface="Times New Roman" pitchFamily="18" charset="0"/>
              <a:cs typeface="Times New Roman" pitchFamily="18" charset="0"/>
            </a:endParaRPr>
          </a:p>
          <a:p>
            <a:pPr marL="457200" indent="-457200">
              <a:spcAft>
                <a:spcPct val="25000"/>
              </a:spcAft>
            </a:pPr>
            <a:r>
              <a:rPr lang="en-US" sz="3200" dirty="0" smtClean="0">
                <a:solidFill>
                  <a:srgbClr val="FF0000"/>
                </a:solidFill>
                <a:latin typeface="Times New Roman" pitchFamily="18" charset="0"/>
                <a:cs typeface="Times New Roman" pitchFamily="18" charset="0"/>
              </a:rPr>
              <a:t>2) </a:t>
            </a:r>
            <a:r>
              <a:rPr lang="en-US" sz="3200" dirty="0" smtClean="0">
                <a:latin typeface="Times New Roman" pitchFamily="18" charset="0"/>
                <a:cs typeface="Times New Roman" pitchFamily="18" charset="0"/>
              </a:rPr>
              <a:t>List the characteristics of the </a:t>
            </a:r>
            <a:r>
              <a:rPr lang="en-US" sz="3200" i="1" dirty="0" smtClean="0">
                <a:latin typeface="Times New Roman" pitchFamily="18" charset="0"/>
                <a:cs typeface="Times New Roman" pitchFamily="18" charset="0"/>
              </a:rPr>
              <a:t>F</a:t>
            </a:r>
            <a:r>
              <a:rPr lang="en-US" sz="3200" dirty="0" smtClean="0">
                <a:latin typeface="Times New Roman" pitchFamily="18" charset="0"/>
                <a:cs typeface="Times New Roman" pitchFamily="18" charset="0"/>
              </a:rPr>
              <a:t> distribution.</a:t>
            </a:r>
            <a:endParaRPr lang="en-US" sz="3200" dirty="0" smtClean="0">
              <a:solidFill>
                <a:srgbClr val="333333"/>
              </a:solidFill>
              <a:latin typeface="Times New Roman" pitchFamily="18" charset="0"/>
              <a:cs typeface="Times New Roman" pitchFamily="18" charset="0"/>
            </a:endParaRPr>
          </a:p>
          <a:p>
            <a:pPr marL="457200" indent="-457200">
              <a:spcAft>
                <a:spcPct val="25000"/>
              </a:spcAft>
            </a:pPr>
            <a:r>
              <a:rPr lang="en-US" sz="3200" dirty="0" smtClean="0">
                <a:solidFill>
                  <a:srgbClr val="FF0000"/>
                </a:solidFill>
                <a:latin typeface="Times New Roman" pitchFamily="18" charset="0"/>
                <a:cs typeface="Times New Roman" pitchFamily="18" charset="0"/>
              </a:rPr>
              <a:t>3) </a:t>
            </a:r>
            <a:r>
              <a:rPr lang="en-US" sz="3200" dirty="0" smtClean="0">
                <a:latin typeface="Times New Roman" pitchFamily="18" charset="0"/>
                <a:cs typeface="Times New Roman" pitchFamily="18" charset="0"/>
              </a:rPr>
              <a:t>Conduct a test of hypothesis to determine if two sample variances came from the same or equal populations.</a:t>
            </a:r>
            <a:endParaRPr lang="en-US" sz="3200" b="1" dirty="0" smtClean="0">
              <a:solidFill>
                <a:srgbClr val="A800A8"/>
              </a:solidFill>
              <a:latin typeface="Times New Roman" pitchFamily="18" charset="0"/>
              <a:cs typeface="Times New Roman" pitchFamily="18" charset="0"/>
            </a:endParaRPr>
          </a:p>
          <a:p>
            <a:pPr marL="457200" indent="-457200">
              <a:spcAft>
                <a:spcPct val="25000"/>
              </a:spcAft>
            </a:pPr>
            <a:r>
              <a:rPr lang="en-US" sz="3200" dirty="0" smtClean="0">
                <a:solidFill>
                  <a:srgbClr val="FF0000"/>
                </a:solidFill>
                <a:latin typeface="Times New Roman" pitchFamily="18" charset="0"/>
                <a:cs typeface="Times New Roman" pitchFamily="18" charset="0"/>
              </a:rPr>
              <a:t>4) </a:t>
            </a:r>
            <a:r>
              <a:rPr lang="en-US" sz="3200" dirty="0" smtClean="0">
                <a:latin typeface="Times New Roman" pitchFamily="18" charset="0"/>
                <a:cs typeface="Times New Roman" pitchFamily="18" charset="0"/>
              </a:rPr>
              <a:t>Set up and organize data into a one-way and a two-way ANOVA table.</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3</a:t>
            </a:r>
          </a:p>
        </p:txBody>
      </p:sp>
      <p:sp>
        <p:nvSpPr>
          <p:cNvPr id="6" name="TextBox 5"/>
          <p:cNvSpPr txBox="1"/>
          <p:nvPr/>
        </p:nvSpPr>
        <p:spPr>
          <a:xfrm>
            <a:off x="304800" y="1295400"/>
            <a:ext cx="5562600" cy="4031873"/>
          </a:xfrm>
          <a:prstGeom prst="rect">
            <a:avLst/>
          </a:prstGeom>
          <a:noFill/>
        </p:spPr>
        <p:txBody>
          <a:bodyPr wrap="square" rtlCol="0">
            <a:spAutoFit/>
          </a:bodyPr>
          <a:lstStyle/>
          <a:p>
            <a:pPr>
              <a:buFont typeface="Arial" pitchFamily="34" charset="0"/>
              <a:buChar char="•"/>
            </a:pPr>
            <a:r>
              <a:rPr lang="en-US" sz="3200" dirty="0" smtClean="0">
                <a:latin typeface="Times New Roman" pitchFamily="18" charset="0"/>
                <a:cs typeface="Times New Roman" pitchFamily="18" charset="0"/>
              </a:rPr>
              <a:t> Sum of Squared total</a:t>
            </a:r>
          </a:p>
          <a:p>
            <a:pPr>
              <a:buFont typeface="Arial" pitchFamily="34" charset="0"/>
              <a:buChar char="•"/>
            </a:pPr>
            <a:endParaRPr lang="en-US" sz="3200" dirty="0" smtClean="0">
              <a:latin typeface="Times New Roman" pitchFamily="18" charset="0"/>
              <a:cs typeface="Times New Roman" pitchFamily="18" charset="0"/>
            </a:endParaRPr>
          </a:p>
          <a:p>
            <a:pPr>
              <a:buFont typeface="Arial" pitchFamily="34" charset="0"/>
              <a:buChar char="•"/>
            </a:pPr>
            <a:endParaRPr lang="en-US" sz="3200" dirty="0" smtClean="0">
              <a:latin typeface="Times New Roman" pitchFamily="18" charset="0"/>
              <a:cs typeface="Times New Roman" pitchFamily="18" charset="0"/>
            </a:endParaRPr>
          </a:p>
          <a:p>
            <a:pPr>
              <a:buFont typeface="Arial" pitchFamily="34" charset="0"/>
              <a:buChar char="•"/>
            </a:pPr>
            <a:r>
              <a:rPr lang="en-US" sz="3200" dirty="0" smtClean="0">
                <a:latin typeface="Times New Roman" pitchFamily="18" charset="0"/>
                <a:cs typeface="Times New Roman" pitchFamily="18" charset="0"/>
              </a:rPr>
              <a:t>Sum of Square treatment</a:t>
            </a:r>
          </a:p>
          <a:p>
            <a:pPr>
              <a:buFont typeface="Arial" pitchFamily="34" charset="0"/>
              <a:buChar char="•"/>
            </a:pPr>
            <a:endParaRPr lang="en-US" sz="3200" dirty="0" smtClean="0">
              <a:latin typeface="Times New Roman" pitchFamily="18" charset="0"/>
              <a:cs typeface="Times New Roman" pitchFamily="18" charset="0"/>
            </a:endParaRPr>
          </a:p>
          <a:p>
            <a:pPr>
              <a:buFont typeface="Arial" pitchFamily="34" charset="0"/>
              <a:buChar char="•"/>
            </a:pPr>
            <a:endParaRPr lang="en-US" sz="3200" dirty="0" smtClean="0">
              <a:latin typeface="Times New Roman" pitchFamily="18" charset="0"/>
              <a:cs typeface="Times New Roman" pitchFamily="18" charset="0"/>
            </a:endParaRPr>
          </a:p>
          <a:p>
            <a:pPr>
              <a:buFont typeface="Arial" pitchFamily="34" charset="0"/>
              <a:buChar char="•"/>
            </a:pPr>
            <a:endParaRPr lang="en-US" sz="3200" dirty="0" smtClean="0">
              <a:latin typeface="Times New Roman" pitchFamily="18" charset="0"/>
              <a:cs typeface="Times New Roman" pitchFamily="18" charset="0"/>
            </a:endParaRPr>
          </a:p>
          <a:p>
            <a:pPr>
              <a:buFont typeface="Arial" pitchFamily="34" charset="0"/>
              <a:buChar char="•"/>
            </a:pPr>
            <a:r>
              <a:rPr lang="en-US" sz="3200" dirty="0" smtClean="0">
                <a:latin typeface="Times New Roman" pitchFamily="18" charset="0"/>
                <a:cs typeface="Times New Roman" pitchFamily="18" charset="0"/>
              </a:rPr>
              <a:t>Sum of squared Error</a:t>
            </a:r>
          </a:p>
        </p:txBody>
      </p:sp>
      <p:graphicFrame>
        <p:nvGraphicFramePr>
          <p:cNvPr id="52227" name="Object 3"/>
          <p:cNvGraphicFramePr>
            <a:graphicFrameLocks noChangeAspect="1"/>
          </p:cNvGraphicFramePr>
          <p:nvPr/>
        </p:nvGraphicFramePr>
        <p:xfrm>
          <a:off x="1219200" y="1828800"/>
          <a:ext cx="7383463" cy="1066800"/>
        </p:xfrm>
        <a:graphic>
          <a:graphicData uri="http://schemas.openxmlformats.org/presentationml/2006/ole">
            <p:oleObj spid="_x0000_s52227" name="Equation" r:id="rId4" imgW="3340080" imgH="482400" progId="Equation.DSMT4">
              <p:embed/>
            </p:oleObj>
          </a:graphicData>
        </a:graphic>
      </p:graphicFrame>
      <p:graphicFrame>
        <p:nvGraphicFramePr>
          <p:cNvPr id="52228" name="Object 4"/>
          <p:cNvGraphicFramePr>
            <a:graphicFrameLocks noChangeAspect="1"/>
          </p:cNvGraphicFramePr>
          <p:nvPr/>
        </p:nvGraphicFramePr>
        <p:xfrm>
          <a:off x="1219200" y="3225800"/>
          <a:ext cx="7823200" cy="1473200"/>
        </p:xfrm>
        <a:graphic>
          <a:graphicData uri="http://schemas.openxmlformats.org/presentationml/2006/ole">
            <p:oleObj spid="_x0000_s52228" name="Equation" r:id="rId5" imgW="3911400" imgH="736560" progId="Equation.DSMT4">
              <p:embed/>
            </p:oleObj>
          </a:graphicData>
        </a:graphic>
      </p:graphicFrame>
      <p:graphicFrame>
        <p:nvGraphicFramePr>
          <p:cNvPr id="10" name="Object 9"/>
          <p:cNvGraphicFramePr>
            <a:graphicFrameLocks noChangeAspect="1"/>
          </p:cNvGraphicFramePr>
          <p:nvPr/>
        </p:nvGraphicFramePr>
        <p:xfrm>
          <a:off x="1295399" y="5334000"/>
          <a:ext cx="6772275" cy="457200"/>
        </p:xfrm>
        <a:graphic>
          <a:graphicData uri="http://schemas.openxmlformats.org/presentationml/2006/ole">
            <p:oleObj spid="_x0000_s52229" name="Equation" r:id="rId6" imgW="3009600" imgH="203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ANOVA Table</a:t>
            </a:r>
          </a:p>
        </p:txBody>
      </p:sp>
      <p:graphicFrame>
        <p:nvGraphicFramePr>
          <p:cNvPr id="7" name="Table 6"/>
          <p:cNvGraphicFramePr>
            <a:graphicFrameLocks noGrp="1"/>
          </p:cNvGraphicFramePr>
          <p:nvPr/>
        </p:nvGraphicFramePr>
        <p:xfrm>
          <a:off x="152400" y="1397000"/>
          <a:ext cx="8839200" cy="2194560"/>
        </p:xfrm>
        <a:graphic>
          <a:graphicData uri="http://schemas.openxmlformats.org/drawingml/2006/table">
            <a:tbl>
              <a:tblPr firstRow="1" bandRow="1">
                <a:tableStyleId>{5940675A-B579-460E-94D1-54222C63F5DA}</a:tableStyleId>
              </a:tblPr>
              <a:tblGrid>
                <a:gridCol w="1767840"/>
                <a:gridCol w="1280160"/>
                <a:gridCol w="1524000"/>
                <a:gridCol w="2438400"/>
                <a:gridCol w="1828800"/>
              </a:tblGrid>
              <a:tr h="370840">
                <a:tc>
                  <a:txBody>
                    <a:bodyPr/>
                    <a:lstStyle/>
                    <a:p>
                      <a:r>
                        <a:rPr lang="en-US" sz="2400" dirty="0" smtClean="0">
                          <a:solidFill>
                            <a:srgbClr val="0000FF"/>
                          </a:solidFill>
                          <a:latin typeface="Times New Roman" pitchFamily="18" charset="0"/>
                          <a:cs typeface="Times New Roman" pitchFamily="18" charset="0"/>
                        </a:rPr>
                        <a:t>Source of Variation</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Sum of Squares</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Degree of Freedom</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Mean Square</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F</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r>
              <a:tr h="370840">
                <a:tc>
                  <a:txBody>
                    <a:bodyPr/>
                    <a:lstStyle/>
                    <a:p>
                      <a:r>
                        <a:rPr lang="en-US" sz="2400" dirty="0" smtClean="0">
                          <a:latin typeface="Times New Roman" pitchFamily="18" charset="0"/>
                          <a:cs typeface="Times New Roman" pitchFamily="18" charset="0"/>
                        </a:rPr>
                        <a:t>Treatment </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890.68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a:t>
                      </a:r>
                      <a:endParaRPr lang="en-US"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890.68/3=296.89</a:t>
                      </a:r>
                      <a:endParaRPr lang="en-US" sz="2400" dirty="0">
                        <a:latin typeface="Times New Roman" pitchFamily="18" charset="0"/>
                        <a:cs typeface="Times New Roman" pitchFamily="18" charset="0"/>
                      </a:endParaRP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296.89/33.02</a:t>
                      </a:r>
                    </a:p>
                    <a:p>
                      <a:r>
                        <a:rPr lang="en-US" sz="2400" dirty="0" smtClean="0">
                          <a:latin typeface="Times New Roman" pitchFamily="18" charset="0"/>
                          <a:cs typeface="Times New Roman" pitchFamily="18" charset="0"/>
                        </a:rPr>
                        <a:t>=8.99</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Error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594.41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594.41/18=33.02</a:t>
                      </a:r>
                      <a:endParaRPr lang="en-US" sz="2400" dirty="0">
                        <a:latin typeface="Times New Roman" pitchFamily="18" charset="0"/>
                        <a:cs typeface="Times New Roman" pitchFamily="18" charset="0"/>
                      </a:endParaRPr>
                    </a:p>
                  </a:txBody>
                  <a:tcPr/>
                </a:tc>
                <a:tc vMerge="1">
                  <a:txBody>
                    <a:bodyPr/>
                    <a:lstStyle/>
                    <a:p>
                      <a:endParaRPr lang="en-US" sz="2400" dirty="0">
                        <a:latin typeface="Times New Roman" pitchFamily="18" charset="0"/>
                        <a:cs typeface="Times New Roman" pitchFamily="18" charset="0"/>
                      </a:endParaRPr>
                    </a:p>
                  </a:txBody>
                  <a:tcPr/>
                </a:tc>
              </a:tr>
              <a:tr h="370840">
                <a:tc>
                  <a:txBody>
                    <a:bodyPr/>
                    <a:lstStyle/>
                    <a:p>
                      <a:r>
                        <a:rPr lang="en-US" sz="2400" dirty="0" smtClean="0">
                          <a:solidFill>
                            <a:schemeClr val="tx1"/>
                          </a:solidFill>
                          <a:latin typeface="Times New Roman" pitchFamily="18" charset="0"/>
                          <a:cs typeface="Times New Roman" pitchFamily="18" charset="0"/>
                        </a:rPr>
                        <a:t>Total </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1485.09</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23</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endParaRPr lang="en-US" sz="2400" dirty="0">
                        <a:latin typeface="Times New Roman" pitchFamily="18" charset="0"/>
                        <a:cs typeface="Times New Roman" pitchFamily="18" charset="0"/>
                      </a:endParaRPr>
                    </a:p>
                  </a:txBody>
                  <a:tcPr/>
                </a:tc>
                <a:tc vMerge="1">
                  <a:txBody>
                    <a:bodyPr/>
                    <a:lstStyle/>
                    <a:p>
                      <a:endParaRPr lang="en-US" sz="2400" dirty="0">
                        <a:latin typeface="Times New Roman" pitchFamily="18" charset="0"/>
                        <a:cs typeface="Times New Roman" pitchFamily="18" charset="0"/>
                      </a:endParaRPr>
                    </a:p>
                  </a:txBody>
                  <a:tcPr/>
                </a:tc>
              </a:tr>
            </a:tbl>
          </a:graphicData>
        </a:graphic>
      </p:graphicFrame>
      <p:sp>
        <p:nvSpPr>
          <p:cNvPr id="6" name="TextBox 5"/>
          <p:cNvSpPr txBox="1"/>
          <p:nvPr/>
        </p:nvSpPr>
        <p:spPr>
          <a:xfrm>
            <a:off x="228600" y="3733800"/>
            <a:ext cx="8686800" cy="830997"/>
          </a:xfrm>
          <a:prstGeom prst="rect">
            <a:avLst/>
          </a:prstGeom>
          <a:noFill/>
        </p:spPr>
        <p:txBody>
          <a:bodyPr wrap="square" rtlCol="0">
            <a:spAutoFit/>
          </a:bodyPr>
          <a:lstStyle/>
          <a:p>
            <a:pPr>
              <a:buFont typeface="Arial" pitchFamily="34" charset="0"/>
              <a:buChar char="•"/>
            </a:pPr>
            <a:r>
              <a:rPr lang="en-US" sz="2400" dirty="0" smtClean="0">
                <a:latin typeface="Times New Roman" pitchFamily="18" charset="0"/>
                <a:cs typeface="Times New Roman" pitchFamily="18" charset="0"/>
              </a:rPr>
              <a:t> Since the computed value of F is 8.99, we reject the null hypothesis.  </a:t>
            </a:r>
          </a:p>
          <a:p>
            <a:r>
              <a:rPr lang="en-US" sz="2400" dirty="0" smtClean="0">
                <a:latin typeface="Times New Roman" pitchFamily="18" charset="0"/>
                <a:cs typeface="Times New Roman" pitchFamily="18" charset="0"/>
              </a:rPr>
              <a:t>   We conclude that the population mean are not all equal. </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4</a:t>
            </a:r>
          </a:p>
        </p:txBody>
      </p:sp>
      <p:sp>
        <p:nvSpPr>
          <p:cNvPr id="6" name="TextBox 5"/>
          <p:cNvSpPr txBox="1"/>
          <p:nvPr/>
        </p:nvSpPr>
        <p:spPr>
          <a:xfrm>
            <a:off x="228600" y="1074003"/>
            <a:ext cx="8686800" cy="4524315"/>
          </a:xfrm>
          <a:prstGeom prst="rect">
            <a:avLst/>
          </a:prstGeom>
          <a:noFill/>
        </p:spPr>
        <p:txBody>
          <a:bodyPr wrap="square" rtlCol="0">
            <a:spAutoFit/>
          </a:bodyPr>
          <a:lstStyle/>
          <a:p>
            <a:r>
              <a:rPr lang="en-US" sz="2400" dirty="0" smtClean="0">
                <a:latin typeface="Times New Roman" pitchFamily="18" charset="0"/>
                <a:cs typeface="Times New Roman" pitchFamily="18" charset="0"/>
              </a:rPr>
              <a:t>Clean All is a new all-purpose cleaner being test marketed by placing sales displays in three different locations within various supermarket. The number of 12-ounce bottles sold from each location within each of the supermarkets is reported below. At the 0.05 significance level, is there a difference in the mean number of bottles sold at the three locations?</a:t>
            </a:r>
          </a:p>
          <a:p>
            <a:pPr marL="568325" indent="-284163">
              <a:buAutoNum type="alphaLcParenR"/>
            </a:pPr>
            <a:r>
              <a:rPr lang="en-US" sz="2400" dirty="0" smtClean="0">
                <a:latin typeface="Times New Roman" pitchFamily="18" charset="0"/>
                <a:cs typeface="Times New Roman" pitchFamily="18" charset="0"/>
              </a:rPr>
              <a:t>state the null and alternate hypotheses.</a:t>
            </a:r>
          </a:p>
          <a:p>
            <a:pPr marL="568325" indent="-284163">
              <a:buAutoNum type="alphaLcParenR"/>
            </a:pPr>
            <a:r>
              <a:rPr lang="en-US" sz="2400" dirty="0" smtClean="0">
                <a:latin typeface="Times New Roman" pitchFamily="18" charset="0"/>
                <a:cs typeface="Times New Roman" pitchFamily="18" charset="0"/>
              </a:rPr>
              <a:t>What is the decision rule?</a:t>
            </a:r>
          </a:p>
          <a:p>
            <a:pPr marL="568325" indent="-284163">
              <a:buAutoNum type="alphaLcParenR"/>
            </a:pPr>
            <a:r>
              <a:rPr lang="en-US" sz="2400" dirty="0" smtClean="0">
                <a:latin typeface="Times New Roman" pitchFamily="18" charset="0"/>
                <a:cs typeface="Times New Roman" pitchFamily="18" charset="0"/>
              </a:rPr>
              <a:t>Compute the value of SS total, SST, and SSE. </a:t>
            </a:r>
          </a:p>
          <a:p>
            <a:pPr marL="568325" indent="-284163">
              <a:buAutoNum type="alphaLcParenR"/>
            </a:pPr>
            <a:r>
              <a:rPr lang="en-US" sz="2400" dirty="0" smtClean="0">
                <a:latin typeface="Times New Roman" pitchFamily="18" charset="0"/>
                <a:cs typeface="Times New Roman" pitchFamily="18" charset="0"/>
              </a:rPr>
              <a:t>Develop an ANOVA table.</a:t>
            </a:r>
          </a:p>
          <a:p>
            <a:pPr marL="568325" indent="-284163">
              <a:buAutoNum type="alphaLcParenR"/>
            </a:pPr>
            <a:r>
              <a:rPr lang="en-US" sz="2400" dirty="0" smtClean="0">
                <a:latin typeface="Times New Roman" pitchFamily="18" charset="0"/>
                <a:cs typeface="Times New Roman" pitchFamily="18" charset="0"/>
              </a:rPr>
              <a:t>What is your decision regarding the null hypothesis?</a:t>
            </a:r>
          </a:p>
          <a:p>
            <a:pPr marL="568325" indent="-284163">
              <a:buAutoNum type="alphaLcParenR"/>
            </a:pPr>
            <a:r>
              <a:rPr lang="en-US" sz="2400" dirty="0" smtClean="0">
                <a:latin typeface="Times New Roman" pitchFamily="18" charset="0"/>
                <a:cs typeface="Times New Roman" pitchFamily="18" charset="0"/>
              </a:rPr>
              <a:t>Interpret the result.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3</a:t>
            </a:r>
          </a:p>
        </p:txBody>
      </p:sp>
      <p:graphicFrame>
        <p:nvGraphicFramePr>
          <p:cNvPr id="7" name="Table 6"/>
          <p:cNvGraphicFramePr>
            <a:graphicFrameLocks noGrp="1"/>
          </p:cNvGraphicFramePr>
          <p:nvPr/>
        </p:nvGraphicFramePr>
        <p:xfrm>
          <a:off x="1143000" y="1447800"/>
          <a:ext cx="6476999" cy="1828800"/>
        </p:xfrm>
        <a:graphic>
          <a:graphicData uri="http://schemas.openxmlformats.org/drawingml/2006/table">
            <a:tbl>
              <a:tblPr firstRow="1" bandRow="1">
                <a:tableStyleId>{5940675A-B579-460E-94D1-54222C63F5DA}</a:tableStyleId>
              </a:tblPr>
              <a:tblGrid>
                <a:gridCol w="2743199"/>
                <a:gridCol w="914400"/>
                <a:gridCol w="990600"/>
                <a:gridCol w="762000"/>
                <a:gridCol w="1066800"/>
              </a:tblGrid>
              <a:tr h="370840">
                <a:tc>
                  <a:txBody>
                    <a:bodyPr/>
                    <a:lstStyle/>
                    <a:p>
                      <a:r>
                        <a:rPr lang="en-US" sz="2400" b="1" dirty="0" smtClean="0">
                          <a:latin typeface="Times New Roman" pitchFamily="18" charset="0"/>
                          <a:cs typeface="Times New Roman" pitchFamily="18" charset="0"/>
                        </a:rPr>
                        <a:t>Location</a:t>
                      </a:r>
                      <a:endParaRPr lang="en-US" sz="2400" b="1" dirty="0">
                        <a:latin typeface="Times New Roman" pitchFamily="18" charset="0"/>
                        <a:cs typeface="Times New Roman" pitchFamily="18" charset="0"/>
                      </a:endParaRPr>
                    </a:p>
                  </a:txBody>
                  <a:tcPr/>
                </a:tc>
                <a:tc gridSpan="4">
                  <a:txBody>
                    <a:bodyPr/>
                    <a:lstStyle/>
                    <a:p>
                      <a:pPr algn="ctr"/>
                      <a:r>
                        <a:rPr lang="en-US" sz="2400" b="1" dirty="0" smtClean="0">
                          <a:latin typeface="Times New Roman" pitchFamily="18" charset="0"/>
                          <a:cs typeface="Times New Roman" pitchFamily="18" charset="0"/>
                        </a:rPr>
                        <a:t>Sales</a:t>
                      </a:r>
                      <a:endParaRPr lang="en-US" sz="2400" b="1" dirty="0">
                        <a:latin typeface="Times New Roman" pitchFamily="18" charset="0"/>
                        <a:cs typeface="Times New Roman" pitchFamily="18" charset="0"/>
                      </a:endParaRPr>
                    </a:p>
                  </a:txBody>
                  <a:tcPr/>
                </a:tc>
                <a:tc hMerge="1">
                  <a:txBody>
                    <a:bodyPr/>
                    <a:lstStyle/>
                    <a:p>
                      <a:endParaRPr lang="en-US" sz="2400" dirty="0">
                        <a:latin typeface="Times New Roman" pitchFamily="18" charset="0"/>
                        <a:cs typeface="Times New Roman" pitchFamily="18" charset="0"/>
                      </a:endParaRPr>
                    </a:p>
                  </a:txBody>
                  <a:tcPr/>
                </a:tc>
                <a:tc hMerge="1">
                  <a:txBody>
                    <a:bodyPr/>
                    <a:lstStyle/>
                    <a:p>
                      <a:endParaRPr lang="en-US" sz="2400" dirty="0">
                        <a:latin typeface="Times New Roman" pitchFamily="18" charset="0"/>
                        <a:cs typeface="Times New Roman" pitchFamily="18" charset="0"/>
                      </a:endParaRPr>
                    </a:p>
                  </a:txBody>
                  <a:tcPr/>
                </a:tc>
                <a:tc hMerge="1">
                  <a:txBody>
                    <a:bodyPr/>
                    <a:lstStyle/>
                    <a:p>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Near the bread</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15</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24</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18</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Near the beer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15</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With other Cleaner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25</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30</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32</a:t>
                      </a:r>
                      <a:endParaRPr lang="en-US" sz="24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Inferences about Treatment Means</a:t>
            </a:r>
          </a:p>
        </p:txBody>
      </p:sp>
      <p:sp>
        <p:nvSpPr>
          <p:cNvPr id="6" name="TextBox 5"/>
          <p:cNvSpPr txBox="1"/>
          <p:nvPr/>
        </p:nvSpPr>
        <p:spPr>
          <a:xfrm>
            <a:off x="228600" y="1074003"/>
            <a:ext cx="8686800" cy="4893647"/>
          </a:xfrm>
          <a:prstGeom prst="rect">
            <a:avLst/>
          </a:prstGeom>
          <a:noFill/>
        </p:spPr>
        <p:txBody>
          <a:bodyPr wrap="square" rtlCol="0">
            <a:spAutoFit/>
          </a:bodyPr>
          <a:lstStyle/>
          <a:p>
            <a:r>
              <a:rPr lang="en-US" sz="2400" dirty="0" smtClean="0">
                <a:latin typeface="Times New Roman" pitchFamily="18" charset="0"/>
                <a:cs typeface="Times New Roman" pitchFamily="18" charset="0"/>
              </a:rPr>
              <a:t>In ANOVA procedure, when the null hypothesis is rejected, the alternate hypothesis is accepted and we conclude that all treatment means are not the same. Sometimes, we may want to know which treatment means differ. To answer this, we can use the confidence interval to compare two treatment means. </a:t>
            </a:r>
          </a:p>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where t is obtained from Appendix F with the number of degree of freedom is equal to n-k. </a:t>
            </a:r>
          </a:p>
          <a:p>
            <a:r>
              <a:rPr lang="en-US" sz="2400" dirty="0" smtClean="0">
                <a:solidFill>
                  <a:srgbClr val="FF0000"/>
                </a:solidFill>
                <a:latin typeface="Times New Roman" pitchFamily="18" charset="0"/>
                <a:cs typeface="Times New Roman" pitchFamily="18" charset="0"/>
              </a:rPr>
              <a:t>How do we decide whether there is a difference in the treatment mean?__ </a:t>
            </a:r>
            <a:r>
              <a:rPr lang="en-US" sz="2400" dirty="0" smtClean="0">
                <a:solidFill>
                  <a:srgbClr val="0000FF"/>
                </a:solidFill>
                <a:latin typeface="Times New Roman" pitchFamily="18" charset="0"/>
                <a:cs typeface="Times New Roman" pitchFamily="18" charset="0"/>
              </a:rPr>
              <a:t>If the confidence interval includes zero, there is not a difference between the treatment means.  </a:t>
            </a:r>
            <a:endParaRPr lang="en-US" sz="2400" dirty="0">
              <a:solidFill>
                <a:srgbClr val="FF0000"/>
              </a:solidFill>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2207942" y="3048000"/>
          <a:ext cx="4014438" cy="1143000"/>
        </p:xfrm>
        <a:graphic>
          <a:graphicData uri="http://schemas.openxmlformats.org/presentationml/2006/ole">
            <p:oleObj spid="_x0000_s62466" name="Equation" r:id="rId4" imgW="1828800" imgH="52056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5</a:t>
            </a:r>
          </a:p>
        </p:txBody>
      </p:sp>
      <p:sp>
        <p:nvSpPr>
          <p:cNvPr id="6" name="TextBox 5"/>
          <p:cNvSpPr txBox="1"/>
          <p:nvPr/>
        </p:nvSpPr>
        <p:spPr>
          <a:xfrm>
            <a:off x="228600" y="1074003"/>
            <a:ext cx="8686800" cy="5262979"/>
          </a:xfrm>
          <a:prstGeom prst="rect">
            <a:avLst/>
          </a:prstGeom>
          <a:noFill/>
        </p:spPr>
        <p:txBody>
          <a:bodyPr wrap="square" rtlCol="0">
            <a:spAutoFit/>
          </a:bodyPr>
          <a:lstStyle/>
          <a:p>
            <a:r>
              <a:rPr lang="en-US" sz="2400" dirty="0" smtClean="0">
                <a:latin typeface="Times New Roman" pitchFamily="18" charset="0"/>
                <a:cs typeface="Times New Roman" pitchFamily="18" charset="0"/>
              </a:rPr>
              <a:t>From example 3, we want to know whether there is a difference between the mean score of those who rate the instruction excellence and the mean score of those who rate the instruction poor. Use confidence level of 95%. </a:t>
            </a:r>
          </a:p>
          <a:p>
            <a:endParaRPr lang="en-US" sz="2400" dirty="0" smtClean="0">
              <a:latin typeface="Times New Roman" pitchFamily="18" charset="0"/>
              <a:cs typeface="Times New Roman" pitchFamily="18" charset="0"/>
            </a:endParaRPr>
          </a:p>
          <a:p>
            <a:pPr>
              <a:buFont typeface="Arial" pitchFamily="34" charset="0"/>
              <a:buChar char="•"/>
            </a:pPr>
            <a:r>
              <a:rPr lang="en-US" sz="2400" dirty="0" smtClean="0">
                <a:latin typeface="Times New Roman" pitchFamily="18" charset="0"/>
                <a:cs typeface="Times New Roman" pitchFamily="18" charset="0"/>
              </a:rPr>
              <a:t>The mean score of those who rate the instruction excellence</a:t>
            </a:r>
          </a:p>
          <a:p>
            <a:pPr>
              <a:buFont typeface="Arial" pitchFamily="34" charset="0"/>
              <a:buChar char="•"/>
            </a:pPr>
            <a:endParaRPr lang="en-US" sz="2400" dirty="0" smtClean="0">
              <a:latin typeface="Times New Roman" pitchFamily="18" charset="0"/>
              <a:cs typeface="Times New Roman" pitchFamily="18" charset="0"/>
            </a:endParaRPr>
          </a:p>
          <a:p>
            <a:pPr>
              <a:buFont typeface="Arial" pitchFamily="34" charset="0"/>
              <a:buChar char="•"/>
            </a:pPr>
            <a:endParaRPr lang="en-US" sz="2400" dirty="0" smtClean="0">
              <a:latin typeface="Times New Roman" pitchFamily="18" charset="0"/>
              <a:cs typeface="Times New Roman" pitchFamily="18" charset="0"/>
            </a:endParaRPr>
          </a:p>
          <a:p>
            <a:pPr>
              <a:buFont typeface="Arial" pitchFamily="34" charset="0"/>
              <a:buChar char="•"/>
            </a:pPr>
            <a:r>
              <a:rPr lang="en-US" sz="2400" dirty="0" smtClean="0">
                <a:latin typeface="Times New Roman" pitchFamily="18" charset="0"/>
                <a:cs typeface="Times New Roman" pitchFamily="18" charset="0"/>
              </a:rPr>
              <a:t>The mean score of those who rate the instruction poor</a:t>
            </a:r>
          </a:p>
          <a:p>
            <a:pPr>
              <a:buFont typeface="Arial" pitchFamily="34" charset="0"/>
              <a:buChar char="•"/>
            </a:pPr>
            <a:endParaRPr lang="en-US" sz="2400" dirty="0" smtClean="0">
              <a:latin typeface="Times New Roman" pitchFamily="18" charset="0"/>
              <a:cs typeface="Times New Roman" pitchFamily="18" charset="0"/>
            </a:endParaRPr>
          </a:p>
          <a:p>
            <a:pPr>
              <a:buFont typeface="Arial" pitchFamily="34" charset="0"/>
              <a:buChar char="•"/>
            </a:pPr>
            <a:endParaRPr lang="en-US" sz="2400" dirty="0" smtClean="0">
              <a:latin typeface="Times New Roman" pitchFamily="18" charset="0"/>
              <a:cs typeface="Times New Roman" pitchFamily="18" charset="0"/>
            </a:endParaRPr>
          </a:p>
          <a:p>
            <a:pPr>
              <a:buFont typeface="Arial" pitchFamily="34" charset="0"/>
              <a:buChar char="•"/>
            </a:pPr>
            <a:r>
              <a:rPr lang="en-US" sz="2400" dirty="0" smtClean="0">
                <a:latin typeface="Times New Roman" pitchFamily="18" charset="0"/>
                <a:cs typeface="Times New Roman" pitchFamily="18" charset="0"/>
              </a:rPr>
              <a:t>Degree of freedom N – k = 22 – 4=18, degree of confidence 95%, then from Appendix F, we find t=2.101.</a:t>
            </a:r>
          </a:p>
          <a:p>
            <a:pPr>
              <a:buFont typeface="Arial" pitchFamily="34" charset="0"/>
              <a:buChar char="•"/>
            </a:pPr>
            <a:r>
              <a:rPr lang="en-US" sz="2400" dirty="0" smtClean="0">
                <a:latin typeface="Times New Roman" pitchFamily="18" charset="0"/>
                <a:cs typeface="Times New Roman" pitchFamily="18" charset="0"/>
              </a:rPr>
              <a:t>From ANOVA table of example 3, MSE=33.02</a:t>
            </a:r>
            <a:endParaRPr lang="en-US" sz="2400" dirty="0">
              <a:latin typeface="Times New Roman" pitchFamily="18" charset="0"/>
              <a:cs typeface="Times New Roman" pitchFamily="18" charset="0"/>
            </a:endParaRPr>
          </a:p>
        </p:txBody>
      </p:sp>
      <p:graphicFrame>
        <p:nvGraphicFramePr>
          <p:cNvPr id="9" name="Object 8"/>
          <p:cNvGraphicFramePr>
            <a:graphicFrameLocks noChangeAspect="1"/>
          </p:cNvGraphicFramePr>
          <p:nvPr/>
        </p:nvGraphicFramePr>
        <p:xfrm>
          <a:off x="1238250" y="3429000"/>
          <a:ext cx="3314700" cy="685800"/>
        </p:xfrm>
        <a:graphic>
          <a:graphicData uri="http://schemas.openxmlformats.org/presentationml/2006/ole">
            <p:oleObj spid="_x0000_s63491" name="Equation" r:id="rId4" imgW="1104840" imgH="228600" progId="Equation.DSMT4">
              <p:embed/>
            </p:oleObj>
          </a:graphicData>
        </a:graphic>
      </p:graphicFrame>
      <p:graphicFrame>
        <p:nvGraphicFramePr>
          <p:cNvPr id="63492" name="Object 4"/>
          <p:cNvGraphicFramePr>
            <a:graphicFrameLocks noChangeAspect="1"/>
          </p:cNvGraphicFramePr>
          <p:nvPr/>
        </p:nvGraphicFramePr>
        <p:xfrm>
          <a:off x="1257300" y="4419600"/>
          <a:ext cx="2857500" cy="685800"/>
        </p:xfrm>
        <a:graphic>
          <a:graphicData uri="http://schemas.openxmlformats.org/presentationml/2006/ole">
            <p:oleObj spid="_x0000_s63492" name="Equation" r:id="rId5" imgW="952200" imgH="2286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5</a:t>
            </a:r>
          </a:p>
        </p:txBody>
      </p:sp>
      <p:graphicFrame>
        <p:nvGraphicFramePr>
          <p:cNvPr id="64516" name="Object 4"/>
          <p:cNvGraphicFramePr>
            <a:graphicFrameLocks noChangeAspect="1"/>
          </p:cNvGraphicFramePr>
          <p:nvPr/>
        </p:nvGraphicFramePr>
        <p:xfrm>
          <a:off x="1371600" y="1295400"/>
          <a:ext cx="5186362" cy="3233738"/>
        </p:xfrm>
        <a:graphic>
          <a:graphicData uri="http://schemas.openxmlformats.org/presentationml/2006/ole">
            <p:oleObj spid="_x0000_s64516" name="Equation" r:id="rId4" imgW="2361960" imgH="1473120" progId="Equation.DSMT4">
              <p:embed/>
            </p:oleObj>
          </a:graphicData>
        </a:graphic>
      </p:graphicFrame>
      <p:sp>
        <p:nvSpPr>
          <p:cNvPr id="10" name="TextBox 9"/>
          <p:cNvSpPr txBox="1"/>
          <p:nvPr/>
        </p:nvSpPr>
        <p:spPr>
          <a:xfrm>
            <a:off x="762000" y="4495800"/>
            <a:ext cx="7696200" cy="1077218"/>
          </a:xfrm>
          <a:prstGeom prst="rect">
            <a:avLst/>
          </a:prstGeom>
          <a:noFill/>
        </p:spPr>
        <p:txBody>
          <a:bodyPr wrap="square" rtlCol="0">
            <a:spAutoFit/>
          </a:bodyPr>
          <a:lstStyle/>
          <a:p>
            <a:r>
              <a:rPr lang="en-US" sz="3200" dirty="0" smtClean="0">
                <a:latin typeface="Times New Roman" pitchFamily="18" charset="0"/>
                <a:cs typeface="Times New Roman" pitchFamily="18" charset="0"/>
              </a:rPr>
              <a:t>Hence, the mean scores of the two treatments (student groups) are different. </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6" name="TextBox 5"/>
          <p:cNvSpPr txBox="1"/>
          <p:nvPr/>
        </p:nvSpPr>
        <p:spPr>
          <a:xfrm>
            <a:off x="228600" y="1074003"/>
            <a:ext cx="8686800" cy="1569660"/>
          </a:xfrm>
          <a:prstGeom prst="rect">
            <a:avLst/>
          </a:prstGeom>
          <a:noFill/>
        </p:spPr>
        <p:txBody>
          <a:bodyPr wrap="square" rtlCol="0">
            <a:spAutoFit/>
          </a:bodyPr>
          <a:lstStyle/>
          <a:p>
            <a:r>
              <a:rPr lang="en-US" sz="2400" dirty="0" smtClean="0">
                <a:latin typeface="Times New Roman" pitchFamily="18" charset="0"/>
                <a:cs typeface="Times New Roman" pitchFamily="18" charset="0"/>
              </a:rPr>
              <a:t>The following data represent the tuition charges (in thousands of dollars) for a sample of private colleges in various regions of the United States. At the 0.05 significance level, can we conclude there is a difference in the mean tuition charge?</a:t>
            </a:r>
            <a:endParaRPr lang="en-US" sz="2400" dirty="0">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1600200" y="2667000"/>
          <a:ext cx="4800600" cy="3535680"/>
        </p:xfrm>
        <a:graphic>
          <a:graphicData uri="http://schemas.openxmlformats.org/drawingml/2006/table">
            <a:tbl>
              <a:tblPr firstRow="1" bandRow="1">
                <a:tableStyleId>{5940675A-B579-460E-94D1-54222C63F5DA}</a:tableStyleId>
              </a:tblPr>
              <a:tblGrid>
                <a:gridCol w="1600200"/>
                <a:gridCol w="1600200"/>
                <a:gridCol w="1600200"/>
              </a:tblGrid>
              <a:tr h="370840">
                <a:tc>
                  <a:txBody>
                    <a:bodyPr/>
                    <a:lstStyle/>
                    <a:p>
                      <a:r>
                        <a:rPr lang="en-US" sz="2800" dirty="0" smtClean="0">
                          <a:latin typeface="Times New Roman" pitchFamily="18" charset="0"/>
                          <a:cs typeface="Times New Roman" pitchFamily="18" charset="0"/>
                        </a:rPr>
                        <a:t>Northeast</a:t>
                      </a:r>
                    </a:p>
                    <a:p>
                      <a:r>
                        <a:rPr lang="en-US" sz="2800" dirty="0" smtClean="0">
                          <a:latin typeface="Times New Roman" pitchFamily="18" charset="0"/>
                          <a:cs typeface="Times New Roman" pitchFamily="18" charset="0"/>
                        </a:rPr>
                        <a:t>($ 1000)</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Southeast</a:t>
                      </a:r>
                    </a:p>
                    <a:p>
                      <a:r>
                        <a:rPr lang="en-US" sz="2800" dirty="0" smtClean="0">
                          <a:latin typeface="Times New Roman" pitchFamily="18" charset="0"/>
                          <a:cs typeface="Times New Roman" pitchFamily="18" charset="0"/>
                        </a:rPr>
                        <a:t>($ 1000)</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West</a:t>
                      </a:r>
                    </a:p>
                    <a:p>
                      <a:r>
                        <a:rPr lang="en-US" sz="2800" dirty="0" smtClean="0">
                          <a:latin typeface="Times New Roman" pitchFamily="18" charset="0"/>
                          <a:cs typeface="Times New Roman" pitchFamily="18" charset="0"/>
                        </a:rPr>
                        <a:t>($ 1000)</a:t>
                      </a:r>
                      <a:endParaRPr lang="en-US" sz="2800" dirty="0">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10</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8</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a:t>
                      </a:r>
                      <a:endParaRPr lang="en-US" sz="2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11</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9</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8</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12</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10</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10</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8</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7</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800" dirty="0" smtClean="0">
                          <a:latin typeface="Times New Roman" pitchFamily="18" charset="0"/>
                          <a:cs typeface="Times New Roman" pitchFamily="18" charset="0"/>
                        </a:rPr>
                        <a:t>12</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800" dirty="0" smtClean="0">
                          <a:latin typeface="Times New Roman" pitchFamily="18" charset="0"/>
                          <a:cs typeface="Times New Roman" pitchFamily="18" charset="0"/>
                        </a:rPr>
                        <a:t>6</a:t>
                      </a:r>
                      <a:endParaRPr lang="en-US" sz="28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334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6" name="TextBox 5"/>
          <p:cNvSpPr txBox="1"/>
          <p:nvPr/>
        </p:nvSpPr>
        <p:spPr>
          <a:xfrm>
            <a:off x="228600" y="1208544"/>
            <a:ext cx="8686800" cy="2677656"/>
          </a:xfrm>
          <a:prstGeom prst="rect">
            <a:avLst/>
          </a:prstGeom>
          <a:noFill/>
        </p:spPr>
        <p:txBody>
          <a:bodyPr wrap="square" rtlCol="0">
            <a:spAutoFit/>
          </a:bodyPr>
          <a:lstStyle/>
          <a:p>
            <a:pPr marL="457200" indent="-457200">
              <a:buAutoNum type="alphaLcParenR"/>
            </a:pPr>
            <a:r>
              <a:rPr lang="en-US" sz="2400" dirty="0" smtClean="0">
                <a:latin typeface="Times New Roman" pitchFamily="18" charset="0"/>
                <a:cs typeface="Times New Roman" pitchFamily="18" charset="0"/>
              </a:rPr>
              <a:t>State the null and alternate hypotheses.</a:t>
            </a:r>
          </a:p>
          <a:p>
            <a:pPr marL="457200" indent="-457200">
              <a:buAutoNum type="alphaLcParenR"/>
            </a:pPr>
            <a:r>
              <a:rPr lang="en-US" sz="2400" dirty="0" smtClean="0">
                <a:latin typeface="Times New Roman" pitchFamily="18" charset="0"/>
                <a:cs typeface="Times New Roman" pitchFamily="18" charset="0"/>
              </a:rPr>
              <a:t>What is the decision rule?</a:t>
            </a:r>
          </a:p>
          <a:p>
            <a:pPr marL="457200" indent="-457200">
              <a:buAutoNum type="alphaLcParenR"/>
            </a:pPr>
            <a:r>
              <a:rPr lang="en-US" sz="2400" dirty="0" smtClean="0">
                <a:latin typeface="Times New Roman" pitchFamily="18" charset="0"/>
                <a:cs typeface="Times New Roman" pitchFamily="18" charset="0"/>
              </a:rPr>
              <a:t>What is the computed value of the test statistic?</a:t>
            </a:r>
          </a:p>
          <a:p>
            <a:pPr marL="457200" indent="-457200">
              <a:buAutoNum type="alphaLcParenR"/>
            </a:pPr>
            <a:r>
              <a:rPr lang="en-US" sz="2400" dirty="0" smtClean="0">
                <a:latin typeface="Times New Roman" pitchFamily="18" charset="0"/>
                <a:cs typeface="Times New Roman" pitchFamily="18" charset="0"/>
              </a:rPr>
              <a:t>What is your decision regarding the null hypothesis?</a:t>
            </a:r>
          </a:p>
          <a:p>
            <a:pPr marL="457200" indent="-457200">
              <a:buAutoNum type="alphaLcParenR"/>
            </a:pPr>
            <a:r>
              <a:rPr lang="en-US" sz="2400" dirty="0" smtClean="0">
                <a:latin typeface="Times New Roman" pitchFamily="18" charset="0"/>
                <a:cs typeface="Times New Roman" pitchFamily="18" charset="0"/>
              </a:rPr>
              <a:t>Could there be a significant difference between the mean tuition in the Northeast and that in the West? If so, develop a 95 % confidence interval for that difference.</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29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72869"/>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Two-Way Analysis of Variance</a:t>
            </a:r>
          </a:p>
        </p:txBody>
      </p:sp>
      <p:sp>
        <p:nvSpPr>
          <p:cNvPr id="6" name="TextBox 5"/>
          <p:cNvSpPr txBox="1"/>
          <p:nvPr/>
        </p:nvSpPr>
        <p:spPr>
          <a:xfrm>
            <a:off x="228600" y="1208544"/>
            <a:ext cx="8686800" cy="3539430"/>
          </a:xfrm>
          <a:prstGeom prst="rect">
            <a:avLst/>
          </a:prstGeom>
          <a:noFill/>
        </p:spPr>
        <p:txBody>
          <a:bodyPr wrap="square" rtlCol="0">
            <a:spAutoFit/>
          </a:bodyPr>
          <a:lstStyle/>
          <a:p>
            <a:pPr marL="234950" indent="-234950">
              <a:buClr>
                <a:srgbClr val="4FE703"/>
              </a:buClr>
              <a:buFont typeface="Courier New" pitchFamily="49" charset="0"/>
              <a:buChar char="o"/>
            </a:pPr>
            <a:r>
              <a:rPr lang="en-US" sz="3200" dirty="0" smtClean="0">
                <a:latin typeface="Times New Roman" pitchFamily="18" charset="0"/>
                <a:cs typeface="Times New Roman" pitchFamily="18" charset="0"/>
              </a:rPr>
              <a:t>For the two-factor ANOVA we test whether there is a significant difference between the </a:t>
            </a:r>
            <a:r>
              <a:rPr lang="en-US" sz="3200" i="1" dirty="0" smtClean="0">
                <a:solidFill>
                  <a:srgbClr val="7912EA"/>
                </a:solidFill>
                <a:latin typeface="Times New Roman" pitchFamily="18" charset="0"/>
                <a:cs typeface="Times New Roman" pitchFamily="18" charset="0"/>
              </a:rPr>
              <a:t>treatment effect</a:t>
            </a:r>
            <a:r>
              <a:rPr lang="en-US" sz="3200" dirty="0" smtClean="0">
                <a:latin typeface="Times New Roman" pitchFamily="18" charset="0"/>
                <a:cs typeface="Times New Roman" pitchFamily="18" charset="0"/>
              </a:rPr>
              <a:t> and whether there is a difference in the </a:t>
            </a:r>
            <a:r>
              <a:rPr lang="en-US" sz="3200" i="1" dirty="0" smtClean="0">
                <a:solidFill>
                  <a:srgbClr val="7912EA"/>
                </a:solidFill>
                <a:latin typeface="Times New Roman" pitchFamily="18" charset="0"/>
                <a:cs typeface="Times New Roman" pitchFamily="18" charset="0"/>
              </a:rPr>
              <a:t>blocking effect</a:t>
            </a:r>
          </a:p>
          <a:p>
            <a:pPr marL="234950" indent="-234950">
              <a:buClr>
                <a:srgbClr val="4FE703"/>
              </a:buClr>
              <a:buFont typeface="Courier New" pitchFamily="49" charset="0"/>
              <a:buChar char="o"/>
            </a:pPr>
            <a:r>
              <a:rPr lang="en-US" sz="3200" dirty="0" smtClean="0">
                <a:latin typeface="Times New Roman" pitchFamily="18" charset="0"/>
                <a:cs typeface="Times New Roman" pitchFamily="18" charset="0"/>
              </a:rPr>
              <a:t>Let B</a:t>
            </a:r>
            <a:r>
              <a:rPr lang="en-US" sz="3200" baseline="-25000" dirty="0" smtClean="0">
                <a:latin typeface="Times New Roman" pitchFamily="18" charset="0"/>
                <a:cs typeface="Times New Roman" pitchFamily="18" charset="0"/>
              </a:rPr>
              <a:t>r</a:t>
            </a:r>
            <a:r>
              <a:rPr lang="en-US" sz="3200" dirty="0" smtClean="0">
                <a:latin typeface="Times New Roman" pitchFamily="18" charset="0"/>
                <a:cs typeface="Times New Roman" pitchFamily="18" charset="0"/>
              </a:rPr>
              <a:t> be the block totals (r for rows)</a:t>
            </a:r>
          </a:p>
          <a:p>
            <a:pPr marL="234950" indent="-234950">
              <a:buClr>
                <a:srgbClr val="4FE703"/>
              </a:buClr>
              <a:buFont typeface="Courier New" pitchFamily="49" charset="0"/>
              <a:buChar char="o"/>
            </a:pPr>
            <a:r>
              <a:rPr lang="en-US" sz="3200" dirty="0" smtClean="0">
                <a:latin typeface="Times New Roman" pitchFamily="18" charset="0"/>
                <a:cs typeface="Times New Roman" pitchFamily="18" charset="0"/>
              </a:rPr>
              <a:t>Let SSB represent the sum of squares for the blocks where: (k=number of items in each block)</a:t>
            </a:r>
            <a:endParaRPr lang="en-US" sz="3200" dirty="0">
              <a:latin typeface="Times New Roman" pitchFamily="18" charset="0"/>
              <a:cs typeface="Times New Roman" pitchFamily="18" charset="0"/>
            </a:endParaRPr>
          </a:p>
        </p:txBody>
      </p:sp>
      <p:graphicFrame>
        <p:nvGraphicFramePr>
          <p:cNvPr id="74754" name="Object 2"/>
          <p:cNvGraphicFramePr>
            <a:graphicFrameLocks/>
          </p:cNvGraphicFramePr>
          <p:nvPr/>
        </p:nvGraphicFramePr>
        <p:xfrm>
          <a:off x="1905000" y="4800600"/>
          <a:ext cx="4459288" cy="1295400"/>
        </p:xfrm>
        <a:graphic>
          <a:graphicData uri="http://schemas.openxmlformats.org/presentationml/2006/ole">
            <p:oleObj spid="_x0000_s74754" name="Equation" r:id="rId4" imgW="1473120" imgH="4824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pPr algn="ctr"/>
            <a:r>
              <a:rPr lang="en-US" sz="4400" b="1" dirty="0" smtClean="0">
                <a:latin typeface="Times New Roman" pitchFamily="18" charset="0"/>
                <a:cs typeface="Times New Roman" pitchFamily="18" charset="0"/>
              </a:rPr>
              <a:t>Goals of the chapter</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95400"/>
            <a:ext cx="8839200" cy="3908762"/>
          </a:xfrm>
          <a:prstGeom prst="rect">
            <a:avLst/>
          </a:prstGeom>
          <a:noFill/>
        </p:spPr>
        <p:txBody>
          <a:bodyPr wrap="square" rtlCol="0">
            <a:spAutoFit/>
          </a:bodyPr>
          <a:lstStyle/>
          <a:p>
            <a:pPr marL="457200" indent="-457200">
              <a:spcAft>
                <a:spcPct val="25000"/>
              </a:spcAft>
            </a:pPr>
            <a:r>
              <a:rPr lang="en-US" sz="3200" dirty="0" smtClean="0">
                <a:solidFill>
                  <a:srgbClr val="FF0000"/>
                </a:solidFill>
                <a:latin typeface="Times New Roman" pitchFamily="18" charset="0"/>
                <a:cs typeface="Times New Roman" pitchFamily="18" charset="0"/>
              </a:rPr>
              <a:t>5) </a:t>
            </a:r>
            <a:r>
              <a:rPr lang="en-US" sz="3200" dirty="0" smtClean="0">
                <a:latin typeface="Times New Roman" pitchFamily="18" charset="0"/>
                <a:cs typeface="Times New Roman" pitchFamily="18" charset="0"/>
              </a:rPr>
              <a:t>Define the terms treatment and blocks</a:t>
            </a:r>
          </a:p>
          <a:p>
            <a:pPr marL="457200" indent="-457200">
              <a:spcAft>
                <a:spcPct val="25000"/>
              </a:spcAft>
            </a:pPr>
            <a:r>
              <a:rPr lang="en-US" sz="3200" dirty="0" smtClean="0">
                <a:solidFill>
                  <a:srgbClr val="FF0000"/>
                </a:solidFill>
                <a:latin typeface="Times New Roman" pitchFamily="18" charset="0"/>
                <a:cs typeface="Times New Roman" pitchFamily="18" charset="0"/>
              </a:rPr>
              <a:t>6)	</a:t>
            </a:r>
            <a:r>
              <a:rPr lang="en-US" sz="3200" dirty="0" smtClean="0">
                <a:latin typeface="Times New Roman" pitchFamily="18" charset="0"/>
                <a:cs typeface="Times New Roman" pitchFamily="18" charset="0"/>
              </a:rPr>
              <a:t>Conduct a test of hypothesis among three or more treatment means.</a:t>
            </a:r>
            <a:endParaRPr lang="en-US" sz="3200" b="1" dirty="0" smtClean="0">
              <a:solidFill>
                <a:srgbClr val="A800A8"/>
              </a:solidFill>
              <a:latin typeface="Times New Roman" pitchFamily="18" charset="0"/>
              <a:cs typeface="Times New Roman" pitchFamily="18" charset="0"/>
            </a:endParaRPr>
          </a:p>
          <a:p>
            <a:pPr marL="514350" indent="-514350">
              <a:spcAft>
                <a:spcPct val="25000"/>
              </a:spcAft>
              <a:buAutoNum type="arabicParenR" startAt="7"/>
            </a:pPr>
            <a:r>
              <a:rPr lang="en-US" sz="3200" dirty="0" smtClean="0">
                <a:latin typeface="Times New Roman" pitchFamily="18" charset="0"/>
                <a:cs typeface="Times New Roman" pitchFamily="18" charset="0"/>
              </a:rPr>
              <a:t>Develop confidence intervals for the difference between treatment means.</a:t>
            </a:r>
            <a:endParaRPr lang="en-US" sz="3200" b="1" dirty="0" smtClean="0">
              <a:solidFill>
                <a:srgbClr val="A800A8"/>
              </a:solidFill>
              <a:latin typeface="Times New Roman" pitchFamily="18" charset="0"/>
              <a:cs typeface="Times New Roman" pitchFamily="18" charset="0"/>
            </a:endParaRPr>
          </a:p>
          <a:p>
            <a:pPr marL="514350" indent="-514350">
              <a:spcAft>
                <a:spcPct val="25000"/>
              </a:spcAft>
              <a:buAutoNum type="arabicParenR" startAt="7"/>
            </a:pPr>
            <a:r>
              <a:rPr lang="en-US" sz="3200" dirty="0" smtClean="0">
                <a:latin typeface="Times New Roman" pitchFamily="18" charset="0"/>
                <a:cs typeface="Times New Roman" pitchFamily="18" charset="0"/>
              </a:rPr>
              <a:t>Conduct a test of hypothesis to determine if there is a difference among block means. </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30</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572869"/>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Two-Way Analysis of Variance</a:t>
            </a:r>
          </a:p>
        </p:txBody>
      </p:sp>
      <p:sp>
        <p:nvSpPr>
          <p:cNvPr id="6" name="TextBox 5"/>
          <p:cNvSpPr txBox="1"/>
          <p:nvPr/>
        </p:nvSpPr>
        <p:spPr>
          <a:xfrm>
            <a:off x="228600" y="1208544"/>
            <a:ext cx="8686800" cy="584775"/>
          </a:xfrm>
          <a:prstGeom prst="rect">
            <a:avLst/>
          </a:prstGeom>
          <a:noFill/>
        </p:spPr>
        <p:txBody>
          <a:bodyPr wrap="square" rtlCol="0">
            <a:spAutoFit/>
          </a:bodyPr>
          <a:lstStyle/>
          <a:p>
            <a:pPr marL="234950" indent="-234950">
              <a:buClr>
                <a:srgbClr val="4FE703"/>
              </a:buClr>
              <a:buFont typeface="Courier New" pitchFamily="49" charset="0"/>
              <a:buChar char="o"/>
            </a:pPr>
            <a:r>
              <a:rPr lang="en-US" sz="3200" dirty="0" smtClean="0">
                <a:latin typeface="Times New Roman" pitchFamily="18" charset="0"/>
                <a:cs typeface="Times New Roman" pitchFamily="18" charset="0"/>
              </a:rPr>
              <a:t>Sum of squared error for two-way analysis</a:t>
            </a:r>
            <a:endParaRPr lang="en-US" sz="3200" dirty="0">
              <a:latin typeface="Times New Roman" pitchFamily="18" charset="0"/>
              <a:cs typeface="Times New Roman" pitchFamily="18" charset="0"/>
            </a:endParaRPr>
          </a:p>
        </p:txBody>
      </p:sp>
      <p:graphicFrame>
        <p:nvGraphicFramePr>
          <p:cNvPr id="74754" name="Object 2"/>
          <p:cNvGraphicFramePr>
            <a:graphicFrameLocks/>
          </p:cNvGraphicFramePr>
          <p:nvPr/>
        </p:nvGraphicFramePr>
        <p:xfrm>
          <a:off x="1466850" y="1905000"/>
          <a:ext cx="5219700" cy="609600"/>
        </p:xfrm>
        <a:graphic>
          <a:graphicData uri="http://schemas.openxmlformats.org/presentationml/2006/ole">
            <p:oleObj spid="_x0000_s75778" name="Equation" r:id="rId4" imgW="1701720" imgH="203040" progId="Equation.DSMT4">
              <p:embed/>
            </p:oleObj>
          </a:graphicData>
        </a:graphic>
      </p:graphicFrame>
      <p:graphicFrame>
        <p:nvGraphicFramePr>
          <p:cNvPr id="7" name="Table 6"/>
          <p:cNvGraphicFramePr>
            <a:graphicFrameLocks noGrp="1"/>
          </p:cNvGraphicFramePr>
          <p:nvPr/>
        </p:nvGraphicFramePr>
        <p:xfrm>
          <a:off x="86496" y="2895600"/>
          <a:ext cx="8983362" cy="2651760"/>
        </p:xfrm>
        <a:graphic>
          <a:graphicData uri="http://schemas.openxmlformats.org/drawingml/2006/table">
            <a:tbl>
              <a:tblPr firstRow="1" bandRow="1">
                <a:tableStyleId>{5940675A-B579-460E-94D1-54222C63F5DA}</a:tableStyleId>
              </a:tblPr>
              <a:tblGrid>
                <a:gridCol w="1626298"/>
                <a:gridCol w="1316527"/>
                <a:gridCol w="1548856"/>
                <a:gridCol w="2942825"/>
                <a:gridCol w="1548856"/>
              </a:tblGrid>
              <a:tr h="370840">
                <a:tc>
                  <a:txBody>
                    <a:bodyPr/>
                    <a:lstStyle/>
                    <a:p>
                      <a:r>
                        <a:rPr lang="en-US" sz="2400" dirty="0" smtClean="0">
                          <a:solidFill>
                            <a:srgbClr val="0000FF"/>
                          </a:solidFill>
                          <a:latin typeface="Times New Roman" pitchFamily="18" charset="0"/>
                          <a:cs typeface="Times New Roman" pitchFamily="18" charset="0"/>
                        </a:rPr>
                        <a:t>Source of Variation</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Sum of Squares</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Degree of Freedom</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Mean Square</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F</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r>
              <a:tr h="370840">
                <a:tc>
                  <a:txBody>
                    <a:bodyPr/>
                    <a:lstStyle/>
                    <a:p>
                      <a:r>
                        <a:rPr lang="en-US" sz="2400" dirty="0" smtClean="0">
                          <a:latin typeface="Times New Roman" pitchFamily="18" charset="0"/>
                          <a:cs typeface="Times New Roman" pitchFamily="18" charset="0"/>
                        </a:rPr>
                        <a:t>Treatments </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SST</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k-1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SST/(k-1)=MST</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MST/MSE</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Blocks</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SSB</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b-1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SSB/(b-1)=MSB</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MSB/MSE</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Error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SSE</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(k-1)(b-1)</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SSE/(k-1)(b-1)=MSE</a:t>
                      </a:r>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r h="370840">
                <a:tc>
                  <a:txBody>
                    <a:bodyPr/>
                    <a:lstStyle/>
                    <a:p>
                      <a:pPr algn="r"/>
                      <a:r>
                        <a:rPr lang="en-US" sz="2400" dirty="0" smtClean="0">
                          <a:solidFill>
                            <a:schemeClr val="tx1"/>
                          </a:solidFill>
                          <a:latin typeface="Times New Roman" pitchFamily="18" charset="0"/>
                          <a:cs typeface="Times New Roman" pitchFamily="18" charset="0"/>
                        </a:rPr>
                        <a:t>Total </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SS total</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n-1</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31</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6" name="TextBox 5"/>
          <p:cNvSpPr txBox="1"/>
          <p:nvPr/>
        </p:nvSpPr>
        <p:spPr>
          <a:xfrm>
            <a:off x="228600" y="990600"/>
            <a:ext cx="8686800" cy="4832092"/>
          </a:xfrm>
          <a:prstGeom prst="rect">
            <a:avLst/>
          </a:prstGeom>
          <a:noFill/>
        </p:spPr>
        <p:txBody>
          <a:bodyPr wrap="square" rtlCol="0">
            <a:spAutoFit/>
          </a:bodyPr>
          <a:lstStyle/>
          <a:p>
            <a:pPr>
              <a:buClr>
                <a:srgbClr val="4FE703"/>
              </a:buClr>
            </a:pPr>
            <a:r>
              <a:rPr lang="en-US" sz="2800" dirty="0" smtClean="0">
                <a:latin typeface="Times New Roman" pitchFamily="18" charset="0"/>
                <a:cs typeface="Times New Roman" pitchFamily="18" charset="0"/>
              </a:rPr>
              <a:t>WARTA, the Warren Area Regional Transit Authority, is expanding bus service from the suburb of </a:t>
            </a:r>
            <a:r>
              <a:rPr lang="en-US" sz="2800" dirty="0" err="1" smtClean="0">
                <a:latin typeface="Times New Roman" pitchFamily="18" charset="0"/>
                <a:cs typeface="Times New Roman" pitchFamily="18" charset="0"/>
              </a:rPr>
              <a:t>Starbrick</a:t>
            </a:r>
            <a:r>
              <a:rPr lang="en-US" sz="2800" dirty="0" smtClean="0">
                <a:latin typeface="Times New Roman" pitchFamily="18" charset="0"/>
                <a:cs typeface="Times New Roman" pitchFamily="18" charset="0"/>
              </a:rPr>
              <a:t> into the central business district of Warren. There are 4 routes being considered from </a:t>
            </a:r>
            <a:r>
              <a:rPr lang="en-US" sz="2800" dirty="0" err="1" smtClean="0">
                <a:latin typeface="Times New Roman" pitchFamily="18" charset="0"/>
                <a:cs typeface="Times New Roman" pitchFamily="18" charset="0"/>
              </a:rPr>
              <a:t>Starbrick</a:t>
            </a:r>
            <a:r>
              <a:rPr lang="en-US" sz="2800" dirty="0" smtClean="0">
                <a:latin typeface="Times New Roman" pitchFamily="18" charset="0"/>
                <a:cs typeface="Times New Roman" pitchFamily="18" charset="0"/>
              </a:rPr>
              <a:t> to downtown Warren: via U.S. 6, via the west end, via the Hickory St. and via Rte. 59. WARTA conducted test runs to determine whether there was a difference in the travel times along the 4 routes. Because there will be many different drivers the test was set up so each driver drove along each of the 4 routes. The travel time in minutes, for each of the driver-route combinations is shown below</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32</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graphicFrame>
        <p:nvGraphicFramePr>
          <p:cNvPr id="7" name="Table 6"/>
          <p:cNvGraphicFramePr>
            <a:graphicFrameLocks noGrp="1"/>
          </p:cNvGraphicFramePr>
          <p:nvPr/>
        </p:nvGraphicFramePr>
        <p:xfrm>
          <a:off x="1295400" y="990600"/>
          <a:ext cx="6096000" cy="2773680"/>
        </p:xfrm>
        <a:graphic>
          <a:graphicData uri="http://schemas.openxmlformats.org/drawingml/2006/table">
            <a:tbl>
              <a:tblPr firstRow="1" bandRow="1">
                <a:tableStyleId>{5940675A-B579-460E-94D1-54222C63F5DA}</a:tableStyleId>
              </a:tblPr>
              <a:tblGrid>
                <a:gridCol w="1219200"/>
                <a:gridCol w="1219200"/>
                <a:gridCol w="1219200"/>
                <a:gridCol w="1295400"/>
                <a:gridCol w="1143000"/>
              </a:tblGrid>
              <a:tr h="381000">
                <a:tc>
                  <a:txBody>
                    <a:bodyPr/>
                    <a:lstStyle/>
                    <a:p>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gridSpan="4">
                  <a:txBody>
                    <a:bodyPr/>
                    <a:lstStyle/>
                    <a:p>
                      <a:pPr algn="ctr"/>
                      <a:r>
                        <a:rPr lang="en-US" sz="2000" dirty="0" smtClean="0">
                          <a:latin typeface="Times New Roman" pitchFamily="18" charset="0"/>
                          <a:cs typeface="Times New Roman" pitchFamily="18" charset="0"/>
                        </a:rPr>
                        <a:t>Travel Time from </a:t>
                      </a:r>
                      <a:r>
                        <a:rPr lang="en-US" sz="2000" dirty="0" err="1" smtClean="0">
                          <a:latin typeface="Times New Roman" pitchFamily="18" charset="0"/>
                          <a:cs typeface="Times New Roman" pitchFamily="18" charset="0"/>
                        </a:rPr>
                        <a:t>Starbrick</a:t>
                      </a:r>
                      <a:r>
                        <a:rPr lang="en-US" sz="2000" dirty="0" smtClean="0">
                          <a:latin typeface="Times New Roman" pitchFamily="18" charset="0"/>
                          <a:cs typeface="Times New Roman" pitchFamily="18" charset="0"/>
                        </a:rPr>
                        <a:t> to Warren in </a:t>
                      </a:r>
                      <a:r>
                        <a:rPr lang="en-US" sz="2000" dirty="0" err="1" smtClean="0">
                          <a:latin typeface="Times New Roman" pitchFamily="18" charset="0"/>
                          <a:cs typeface="Times New Roman" pitchFamily="18" charset="0"/>
                        </a:rPr>
                        <a:t>mn</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r>
                        <a:rPr lang="en-US" sz="2000" dirty="0" smtClean="0">
                          <a:latin typeface="Times New Roman" pitchFamily="18" charset="0"/>
                          <a:cs typeface="Times New Roman" pitchFamily="18" charset="0"/>
                        </a:rPr>
                        <a:t>Driver</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U.S. 6</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West End</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800" dirty="0" smtClean="0">
                          <a:latin typeface="Times New Roman" pitchFamily="18" charset="0"/>
                          <a:cs typeface="Times New Roman" pitchFamily="18" charset="0"/>
                        </a:rPr>
                        <a:t>Hickory</a:t>
                      </a:r>
                      <a:r>
                        <a:rPr lang="en-US" sz="1800" baseline="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St.</a:t>
                      </a:r>
                      <a:endParaRPr lang="en-US" sz="18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Rte. 59</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70840">
                <a:tc>
                  <a:txBody>
                    <a:bodyPr/>
                    <a:lstStyle/>
                    <a:p>
                      <a:r>
                        <a:rPr lang="en-US" sz="2000" dirty="0" smtClean="0">
                          <a:latin typeface="Times New Roman" pitchFamily="18" charset="0"/>
                          <a:cs typeface="Times New Roman" pitchFamily="18" charset="0"/>
                        </a:rPr>
                        <a:t>Deans</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18</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20</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20</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22</a:t>
                      </a:r>
                      <a:endParaRPr lang="en-US" sz="2000" dirty="0">
                        <a:latin typeface="Times New Roman" pitchFamily="18" charset="0"/>
                        <a:cs typeface="Times New Roman" pitchFamily="18" charset="0"/>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r>
              <a:tr h="370840">
                <a:tc>
                  <a:txBody>
                    <a:bodyPr/>
                    <a:lstStyle/>
                    <a:p>
                      <a:r>
                        <a:rPr lang="en-US" sz="2000" dirty="0" err="1" smtClean="0">
                          <a:latin typeface="Times New Roman" pitchFamily="18" charset="0"/>
                          <a:cs typeface="Times New Roman" pitchFamily="18" charset="0"/>
                        </a:rPr>
                        <a:t>Snaverly</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21</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22</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24</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24</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000" dirty="0" err="1" smtClean="0">
                          <a:latin typeface="Times New Roman" pitchFamily="18" charset="0"/>
                          <a:cs typeface="Times New Roman" pitchFamily="18" charset="0"/>
                        </a:rPr>
                        <a:t>Ormson</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20</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23</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25</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23</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000" dirty="0" err="1" smtClean="0">
                          <a:latin typeface="Times New Roman" pitchFamily="18" charset="0"/>
                          <a:cs typeface="Times New Roman" pitchFamily="18" charset="0"/>
                        </a:rPr>
                        <a:t>Zollaco</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25</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21</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28</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25</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370840">
                <a:tc>
                  <a:txBody>
                    <a:bodyPr/>
                    <a:lstStyle/>
                    <a:p>
                      <a:r>
                        <a:rPr lang="en-US" sz="2000" dirty="0" err="1" smtClean="0">
                          <a:latin typeface="Times New Roman" pitchFamily="18" charset="0"/>
                          <a:cs typeface="Times New Roman" pitchFamily="18" charset="0"/>
                        </a:rPr>
                        <a:t>Filbeck</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26</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24</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28</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2000" dirty="0" smtClean="0">
                          <a:latin typeface="Times New Roman" pitchFamily="18" charset="0"/>
                          <a:cs typeface="Times New Roman" pitchFamily="18" charset="0"/>
                        </a:rPr>
                        <a:t>25</a:t>
                      </a:r>
                      <a:endParaRPr lang="en-US" sz="2000" dirty="0">
                        <a:latin typeface="Times New Roman" pitchFamily="18" charset="0"/>
                        <a:cs typeface="Times New Roman" pitchFamily="18" charset="0"/>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381000" y="3886200"/>
            <a:ext cx="8763000" cy="1815882"/>
          </a:xfrm>
          <a:prstGeom prst="rect">
            <a:avLst/>
          </a:prstGeom>
          <a:noFill/>
        </p:spPr>
        <p:txBody>
          <a:bodyPr wrap="square" rtlCol="0">
            <a:spAutoFit/>
          </a:bodyPr>
          <a:lstStyle/>
          <a:p>
            <a:r>
              <a:rPr lang="ca-ES" sz="2800" dirty="0" smtClean="0">
                <a:latin typeface="Times New Roman" pitchFamily="18" charset="0"/>
                <a:cs typeface="Times New Roman" pitchFamily="18" charset="0"/>
              </a:rPr>
              <a:t>At the 0.05 significance level is there a difference in the mean travel time along four routes? If we remove the effect of drivers, is there a difference in the mean travel time?</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33</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9" name="TextBox 8"/>
          <p:cNvSpPr txBox="1"/>
          <p:nvPr/>
        </p:nvSpPr>
        <p:spPr>
          <a:xfrm>
            <a:off x="185351" y="1000897"/>
            <a:ext cx="8763000" cy="4832092"/>
          </a:xfrm>
          <a:prstGeom prst="rect">
            <a:avLst/>
          </a:prstGeom>
          <a:noFill/>
        </p:spPr>
        <p:txBody>
          <a:bodyPr wrap="square" rtlCol="0">
            <a:spAutoFit/>
          </a:bodyPr>
          <a:lstStyle/>
          <a:p>
            <a:pPr marL="234950" indent="-234950">
              <a:buFont typeface="Courier New" pitchFamily="49" charset="0"/>
              <a:buChar char="o"/>
            </a:pPr>
            <a:r>
              <a:rPr lang="ca-ES" sz="2800" dirty="0" smtClean="0">
                <a:latin typeface="Times New Roman" pitchFamily="18" charset="0"/>
                <a:cs typeface="Times New Roman" pitchFamily="18" charset="0"/>
              </a:rPr>
              <a:t>First we want to see if there is a difference in the mean travel time without regard to the effect of the drivers. This is a one-way ANOVA procedure.</a:t>
            </a:r>
          </a:p>
          <a:p>
            <a:pPr marL="568325" indent="-284163">
              <a:buFont typeface="Arial" pitchFamily="34" charset="0"/>
              <a:buChar char="•"/>
            </a:pPr>
            <a:r>
              <a:rPr lang="ca-ES" sz="2800" dirty="0" smtClean="0">
                <a:latin typeface="Times New Roman" pitchFamily="18" charset="0"/>
                <a:cs typeface="Times New Roman" pitchFamily="18" charset="0"/>
              </a:rPr>
              <a:t>H</a:t>
            </a:r>
            <a:r>
              <a:rPr lang="ca-ES" sz="2800" baseline="-25000" dirty="0" smtClean="0">
                <a:latin typeface="Times New Roman" pitchFamily="18" charset="0"/>
                <a:cs typeface="Times New Roman" pitchFamily="18" charset="0"/>
              </a:rPr>
              <a:t>0</a:t>
            </a:r>
            <a:r>
              <a:rPr lang="ca-ES" sz="2800" dirty="0" smtClean="0">
                <a:latin typeface="Times New Roman" pitchFamily="18" charset="0"/>
                <a:cs typeface="Times New Roman" pitchFamily="18" charset="0"/>
              </a:rPr>
              <a:t>:</a:t>
            </a:r>
            <a:r>
              <a:rPr lang="el-GR" sz="2800" dirty="0" smtClean="0">
                <a:latin typeface="Times New Roman"/>
                <a:cs typeface="Times New Roman"/>
              </a:rPr>
              <a:t>μ</a:t>
            </a:r>
            <a:r>
              <a:rPr lang="en-US" sz="2800" baseline="-25000" dirty="0" smtClean="0">
                <a:latin typeface="Times New Roman"/>
                <a:cs typeface="Times New Roman"/>
              </a:rPr>
              <a:t>1</a:t>
            </a:r>
            <a:r>
              <a:rPr lang="el-GR" sz="2800" dirty="0" smtClean="0">
                <a:latin typeface="Times New Roman"/>
                <a:cs typeface="Times New Roman"/>
              </a:rPr>
              <a:t> </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2</a:t>
            </a:r>
            <a:r>
              <a:rPr lang="el-GR" sz="2800" dirty="0" smtClean="0">
                <a:latin typeface="Times New Roman"/>
                <a:cs typeface="Times New Roman"/>
              </a:rPr>
              <a:t> </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3</a:t>
            </a:r>
            <a:r>
              <a:rPr lang="el-GR" sz="2800" dirty="0" smtClean="0">
                <a:latin typeface="Times New Roman"/>
                <a:cs typeface="Times New Roman"/>
              </a:rPr>
              <a:t> </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4</a:t>
            </a:r>
            <a:r>
              <a:rPr lang="ca-ES" sz="2800" dirty="0" smtClean="0">
                <a:latin typeface="Times New Roman" pitchFamily="18" charset="0"/>
                <a:cs typeface="Times New Roman" pitchFamily="18" charset="0"/>
              </a:rPr>
              <a:t>; H</a:t>
            </a:r>
            <a:r>
              <a:rPr lang="ca-ES" sz="2800" baseline="-25000" dirty="0" smtClean="0">
                <a:latin typeface="Times New Roman" pitchFamily="18" charset="0"/>
                <a:cs typeface="Times New Roman" pitchFamily="18" charset="0"/>
              </a:rPr>
              <a:t>1</a:t>
            </a:r>
            <a:r>
              <a:rPr lang="ca-ES" sz="2800" dirty="0" smtClean="0">
                <a:latin typeface="Times New Roman" pitchFamily="18" charset="0"/>
                <a:cs typeface="Times New Roman" pitchFamily="18" charset="0"/>
              </a:rPr>
              <a:t>: At least one is different.</a:t>
            </a:r>
          </a:p>
          <a:p>
            <a:pPr marL="568325" indent="-284163">
              <a:buFont typeface="Arial" pitchFamily="34" charset="0"/>
              <a:buChar char="•"/>
            </a:pPr>
            <a:r>
              <a:rPr lang="ca-ES" sz="2800" dirty="0" smtClean="0">
                <a:latin typeface="Times New Roman" pitchFamily="18" charset="0"/>
                <a:cs typeface="Times New Roman" pitchFamily="18" charset="0"/>
              </a:rPr>
              <a:t>Degree of freedom for numerator: k-1=4-1=3, degree of freedom for denominator: n-k=20-4=16. From Appendix G, with 0.05 level of significance, the critical value of F is 3.24. Hence, we rejcet the null hypothesis if the computed value of F is great than 3.24. </a:t>
            </a:r>
          </a:p>
          <a:p>
            <a:endParaRPr lang="ca-E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9" name="TextBox 8"/>
          <p:cNvSpPr txBox="1"/>
          <p:nvPr/>
        </p:nvSpPr>
        <p:spPr>
          <a:xfrm>
            <a:off x="228600" y="914400"/>
            <a:ext cx="8763000" cy="3970318"/>
          </a:xfrm>
          <a:prstGeom prst="rect">
            <a:avLst/>
          </a:prstGeom>
          <a:noFill/>
        </p:spPr>
        <p:txBody>
          <a:bodyPr wrap="square" rtlCol="0">
            <a:spAutoFit/>
          </a:bodyPr>
          <a:lstStyle/>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endParaRPr lang="ca-ES" sz="2800" dirty="0" smtClean="0">
              <a:latin typeface="Times New Roman" pitchFamily="18" charset="0"/>
              <a:cs typeface="Times New Roman" pitchFamily="18" charset="0"/>
            </a:endParaRPr>
          </a:p>
          <a:p>
            <a:pPr marL="234950" indent="-234950">
              <a:buFont typeface="Courier New" pitchFamily="49" charset="0"/>
              <a:buChar char="o"/>
            </a:pPr>
            <a:r>
              <a:rPr lang="ca-ES" sz="2800" dirty="0" smtClean="0">
                <a:latin typeface="Times New Roman" pitchFamily="18" charset="0"/>
                <a:cs typeface="Times New Roman" pitchFamily="18" charset="0"/>
              </a:rPr>
              <a:t> </a:t>
            </a:r>
          </a:p>
        </p:txBody>
      </p:sp>
      <p:graphicFrame>
        <p:nvGraphicFramePr>
          <p:cNvPr id="10" name="Table 9"/>
          <p:cNvGraphicFramePr>
            <a:graphicFrameLocks noGrp="1"/>
          </p:cNvGraphicFramePr>
          <p:nvPr/>
        </p:nvGraphicFramePr>
        <p:xfrm>
          <a:off x="152400" y="1143000"/>
          <a:ext cx="8458199" cy="2886384"/>
        </p:xfrm>
        <a:graphic>
          <a:graphicData uri="http://schemas.openxmlformats.org/drawingml/2006/table">
            <a:tbl>
              <a:tblPr/>
              <a:tblGrid>
                <a:gridCol w="1817664"/>
                <a:gridCol w="1163305"/>
                <a:gridCol w="1163305"/>
                <a:gridCol w="1478368"/>
                <a:gridCol w="1163305"/>
                <a:gridCol w="1672252"/>
              </a:tblGrid>
              <a:tr h="318320">
                <a:tc>
                  <a:txBody>
                    <a:bodyPr/>
                    <a:lstStyle/>
                    <a:p>
                      <a:pPr algn="l" fontAlgn="b"/>
                      <a:endParaRPr lang="en-US" sz="20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endParaRPr lang="en-US" sz="2000" b="0" i="0" u="none" strike="noStrike">
                        <a:solidFill>
                          <a:srgbClr val="000000"/>
                        </a:solidFill>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2000" b="0" i="0" u="none" strike="noStrike">
                        <a:solidFill>
                          <a:srgbClr val="000000"/>
                        </a:solidFill>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2000" b="0" i="0" u="none" strike="noStrike">
                        <a:solidFill>
                          <a:srgbClr val="000000"/>
                        </a:solidFill>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2000" b="0" i="0" u="none" strike="noStrike">
                        <a:solidFill>
                          <a:srgbClr val="000000"/>
                        </a:solidFill>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2000" b="0" i="0" u="none" strike="noStrike">
                        <a:solidFill>
                          <a:srgbClr val="000000"/>
                        </a:solidFill>
                        <a:latin typeface="Calibri"/>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tcPr>
                </a:tc>
              </a:tr>
              <a:tr h="348636">
                <a:tc>
                  <a:txBody>
                    <a:bodyPr/>
                    <a:lstStyle/>
                    <a:p>
                      <a:pPr algn="l" rtl="0" fontAlgn="t"/>
                      <a:r>
                        <a:rPr lang="en-US" sz="2000" b="0" i="0" u="none" strike="noStrike" dirty="0">
                          <a:solidFill>
                            <a:srgbClr val="000000"/>
                          </a:solidFill>
                          <a:latin typeface="Times New Roman"/>
                        </a:rPr>
                        <a:t>Driver </a:t>
                      </a:r>
                    </a:p>
                  </a:txBody>
                  <a:tcPr marL="9525" marR="9525" marT="9525"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l" rtl="0" fontAlgn="t"/>
                      <a:r>
                        <a:rPr lang="en-US" sz="2000" b="0" i="0" u="none" strike="noStrike">
                          <a:solidFill>
                            <a:srgbClr val="000000"/>
                          </a:solidFill>
                          <a:latin typeface="Times New Roman"/>
                        </a:rPr>
                        <a:t>U.S. 6 </a:t>
                      </a:r>
                    </a:p>
                  </a:txBody>
                  <a:tcPr marL="9525" marR="9525" marT="9525"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en-US" sz="2000" b="0" i="0" u="none" strike="noStrike">
                          <a:solidFill>
                            <a:srgbClr val="000000"/>
                          </a:solidFill>
                          <a:latin typeface="Times New Roman"/>
                        </a:rPr>
                        <a:t>West End </a:t>
                      </a:r>
                    </a:p>
                  </a:txBody>
                  <a:tcPr marL="9525" marR="9525" marT="9525"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en-US" sz="2000" b="0" i="0" u="none" strike="noStrike">
                          <a:solidFill>
                            <a:srgbClr val="000000"/>
                          </a:solidFill>
                          <a:latin typeface="Times New Roman"/>
                        </a:rPr>
                        <a:t>Hickory St. </a:t>
                      </a:r>
                    </a:p>
                  </a:txBody>
                  <a:tcPr marL="9525" marR="9525" marT="9525"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en-US" sz="2000" b="0" i="0" u="none" strike="noStrike">
                          <a:solidFill>
                            <a:srgbClr val="000000"/>
                          </a:solidFill>
                          <a:latin typeface="Times New Roman"/>
                        </a:rPr>
                        <a:t>Rte. 59 </a:t>
                      </a:r>
                    </a:p>
                  </a:txBody>
                  <a:tcPr marL="9525" marR="9525" marT="9525"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rtl="0" fontAlgn="t"/>
                      <a:r>
                        <a:rPr lang="en-US" sz="2000" b="0" i="0" u="none" strike="noStrike">
                          <a:solidFill>
                            <a:srgbClr val="000000"/>
                          </a:solidFill>
                          <a:latin typeface="Times New Roman"/>
                        </a:rPr>
                        <a:t>Row Sum, B</a:t>
                      </a:r>
                      <a:r>
                        <a:rPr lang="en-US" sz="2000" b="0" i="0" u="none" strike="noStrike" baseline="-25000">
                          <a:solidFill>
                            <a:srgbClr val="000000"/>
                          </a:solidFill>
                          <a:latin typeface="Times New Roman"/>
                        </a:rPr>
                        <a:t>r</a:t>
                      </a:r>
                      <a:endParaRPr lang="en-US" sz="2000" b="0" i="0" u="none" strike="noStrike">
                        <a:solidFill>
                          <a:srgbClr val="000000"/>
                        </a:solidFill>
                        <a:latin typeface="Times New Roman"/>
                      </a:endParaRPr>
                    </a:p>
                  </a:txBody>
                  <a:tcPr marL="9525" marR="9525" marT="9525"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3162">
                <a:tc>
                  <a:txBody>
                    <a:bodyPr/>
                    <a:lstStyle/>
                    <a:p>
                      <a:pPr algn="l" rtl="0" fontAlgn="t"/>
                      <a:r>
                        <a:rPr lang="en-US" sz="2000" b="0" i="0" u="none" strike="noStrike" dirty="0">
                          <a:solidFill>
                            <a:srgbClr val="000000"/>
                          </a:solidFill>
                          <a:latin typeface="Times New Roman"/>
                        </a:rPr>
                        <a:t>Deans </a:t>
                      </a:r>
                    </a:p>
                  </a:txBody>
                  <a:tcPr marL="9525" marR="9525" marT="9525"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2000" b="0" i="0" u="none" strike="noStrike">
                          <a:solidFill>
                            <a:srgbClr val="000000"/>
                          </a:solidFill>
                          <a:latin typeface="Times New Roman"/>
                        </a:rPr>
                        <a:t>18</a:t>
                      </a:r>
                    </a:p>
                  </a:txBody>
                  <a:tcPr marL="9525" marR="9525" marT="9525"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2000" b="0" i="0" u="none" strike="noStrike">
                          <a:solidFill>
                            <a:srgbClr val="000000"/>
                          </a:solidFill>
                          <a:latin typeface="Times New Roman"/>
                        </a:rPr>
                        <a:t>20</a:t>
                      </a:r>
                    </a:p>
                  </a:txBody>
                  <a:tcPr marL="9525" marR="9525" marT="9525"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2000" b="0" i="0" u="none" strike="noStrike">
                          <a:solidFill>
                            <a:srgbClr val="000000"/>
                          </a:solidFill>
                          <a:latin typeface="Times New Roman"/>
                        </a:rPr>
                        <a:t>20</a:t>
                      </a:r>
                    </a:p>
                  </a:txBody>
                  <a:tcPr marL="9525" marR="9525" marT="9525"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rtl="0" fontAlgn="t"/>
                      <a:r>
                        <a:rPr lang="en-US" sz="2000" b="0" i="0" u="none" strike="noStrike">
                          <a:solidFill>
                            <a:srgbClr val="000000"/>
                          </a:solidFill>
                          <a:latin typeface="Times New Roman"/>
                        </a:rPr>
                        <a:t>22</a:t>
                      </a:r>
                    </a:p>
                  </a:txBody>
                  <a:tcPr marL="9525" marR="9525" marT="9525" marB="0">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r>
                        <a:rPr lang="en-US" sz="2000" b="0" i="0" u="none" strike="noStrike" dirty="0">
                          <a:solidFill>
                            <a:srgbClr val="000000"/>
                          </a:solidFill>
                          <a:latin typeface="Calibri"/>
                        </a:rPr>
                        <a:t>80</a:t>
                      </a:r>
                    </a:p>
                  </a:txBody>
                  <a:tcPr marL="9525" marR="9525" marT="9525" marB="0" anchor="b">
                    <a:lnL>
                      <a:noFill/>
                    </a:lnL>
                    <a:lnR>
                      <a:noFill/>
                    </a:lnR>
                    <a:lnT w="12700" cap="flat" cmpd="sng" algn="ctr">
                      <a:solidFill>
                        <a:srgbClr val="000000"/>
                      </a:solidFill>
                      <a:prstDash val="solid"/>
                      <a:round/>
                      <a:headEnd type="none" w="med" len="med"/>
                      <a:tailEnd type="none" w="med" len="med"/>
                    </a:lnT>
                    <a:lnB>
                      <a:noFill/>
                    </a:lnB>
                  </a:tcPr>
                </a:tc>
              </a:tr>
              <a:tr h="303162">
                <a:tc>
                  <a:txBody>
                    <a:bodyPr/>
                    <a:lstStyle/>
                    <a:p>
                      <a:pPr algn="l" rtl="0" fontAlgn="t"/>
                      <a:r>
                        <a:rPr lang="en-US" sz="2000" b="0" i="0" u="none" strike="noStrike">
                          <a:solidFill>
                            <a:srgbClr val="000000"/>
                          </a:solidFill>
                          <a:latin typeface="Times New Roman"/>
                        </a:rPr>
                        <a:t>Snaverly </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21</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22</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24</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24</a:t>
                      </a:r>
                    </a:p>
                  </a:txBody>
                  <a:tcPr marL="9525" marR="9525" marT="9525" marB="0">
                    <a:lnL>
                      <a:noFill/>
                    </a:lnL>
                    <a:lnR>
                      <a:noFill/>
                    </a:lnR>
                    <a:lnT>
                      <a:noFill/>
                    </a:lnT>
                    <a:lnB>
                      <a:noFill/>
                    </a:lnB>
                  </a:tcPr>
                </a:tc>
                <a:tc>
                  <a:txBody>
                    <a:bodyPr/>
                    <a:lstStyle/>
                    <a:p>
                      <a:pPr algn="l" fontAlgn="b"/>
                      <a:r>
                        <a:rPr lang="en-US" sz="2000" b="0" i="0" u="none" strike="noStrike">
                          <a:solidFill>
                            <a:srgbClr val="000000"/>
                          </a:solidFill>
                          <a:latin typeface="Calibri"/>
                        </a:rPr>
                        <a:t>91</a:t>
                      </a:r>
                    </a:p>
                  </a:txBody>
                  <a:tcPr marL="9525" marR="9525" marT="9525" marB="0" anchor="b">
                    <a:lnL>
                      <a:noFill/>
                    </a:lnL>
                    <a:lnR>
                      <a:noFill/>
                    </a:lnR>
                    <a:lnT>
                      <a:noFill/>
                    </a:lnT>
                    <a:lnB>
                      <a:noFill/>
                    </a:lnB>
                  </a:tcPr>
                </a:tc>
              </a:tr>
              <a:tr h="303162">
                <a:tc>
                  <a:txBody>
                    <a:bodyPr/>
                    <a:lstStyle/>
                    <a:p>
                      <a:pPr algn="l" rtl="0" fontAlgn="t"/>
                      <a:r>
                        <a:rPr lang="en-US" sz="2000" b="0" i="0" u="none" strike="noStrike">
                          <a:solidFill>
                            <a:srgbClr val="000000"/>
                          </a:solidFill>
                          <a:latin typeface="Times New Roman"/>
                        </a:rPr>
                        <a:t>Ormson </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20</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23</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25</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23</a:t>
                      </a:r>
                    </a:p>
                  </a:txBody>
                  <a:tcPr marL="9525" marR="9525" marT="9525" marB="0">
                    <a:lnL>
                      <a:noFill/>
                    </a:lnL>
                    <a:lnR>
                      <a:noFill/>
                    </a:lnR>
                    <a:lnT>
                      <a:noFill/>
                    </a:lnT>
                    <a:lnB>
                      <a:noFill/>
                    </a:lnB>
                  </a:tcPr>
                </a:tc>
                <a:tc>
                  <a:txBody>
                    <a:bodyPr/>
                    <a:lstStyle/>
                    <a:p>
                      <a:pPr algn="l" fontAlgn="b"/>
                      <a:r>
                        <a:rPr lang="en-US" sz="2000" b="0" i="0" u="none" strike="noStrike">
                          <a:solidFill>
                            <a:srgbClr val="000000"/>
                          </a:solidFill>
                          <a:latin typeface="Calibri"/>
                        </a:rPr>
                        <a:t>91</a:t>
                      </a:r>
                    </a:p>
                  </a:txBody>
                  <a:tcPr marL="9525" marR="9525" marT="9525" marB="0" anchor="b">
                    <a:lnL>
                      <a:noFill/>
                    </a:lnL>
                    <a:lnR>
                      <a:noFill/>
                    </a:lnR>
                    <a:lnT>
                      <a:noFill/>
                    </a:lnT>
                    <a:lnB>
                      <a:noFill/>
                    </a:lnB>
                  </a:tcPr>
                </a:tc>
              </a:tr>
              <a:tr h="303162">
                <a:tc>
                  <a:txBody>
                    <a:bodyPr/>
                    <a:lstStyle/>
                    <a:p>
                      <a:pPr algn="l" rtl="0" fontAlgn="t"/>
                      <a:r>
                        <a:rPr lang="en-US" sz="2000" b="0" i="0" u="none" strike="noStrike">
                          <a:solidFill>
                            <a:srgbClr val="000000"/>
                          </a:solidFill>
                          <a:latin typeface="Times New Roman"/>
                        </a:rPr>
                        <a:t>Zollaco </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25</a:t>
                      </a:r>
                    </a:p>
                  </a:txBody>
                  <a:tcPr marL="9525" marR="9525" marT="9525" marB="0">
                    <a:lnL>
                      <a:noFill/>
                    </a:lnL>
                    <a:lnR>
                      <a:noFill/>
                    </a:lnR>
                    <a:lnT>
                      <a:noFill/>
                    </a:lnT>
                    <a:lnB>
                      <a:noFill/>
                    </a:lnB>
                  </a:tcPr>
                </a:tc>
                <a:tc>
                  <a:txBody>
                    <a:bodyPr/>
                    <a:lstStyle/>
                    <a:p>
                      <a:pPr algn="l" rtl="0" fontAlgn="t"/>
                      <a:r>
                        <a:rPr lang="en-US" sz="2000" b="0" i="0" u="none" strike="noStrike" dirty="0">
                          <a:solidFill>
                            <a:srgbClr val="000000"/>
                          </a:solidFill>
                          <a:latin typeface="Times New Roman"/>
                        </a:rPr>
                        <a:t>21</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28</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25</a:t>
                      </a:r>
                    </a:p>
                  </a:txBody>
                  <a:tcPr marL="9525" marR="9525" marT="9525" marB="0">
                    <a:lnL>
                      <a:noFill/>
                    </a:lnL>
                    <a:lnR>
                      <a:noFill/>
                    </a:lnR>
                    <a:lnT>
                      <a:noFill/>
                    </a:lnT>
                    <a:lnB>
                      <a:noFill/>
                    </a:lnB>
                  </a:tcPr>
                </a:tc>
                <a:tc>
                  <a:txBody>
                    <a:bodyPr/>
                    <a:lstStyle/>
                    <a:p>
                      <a:pPr algn="l" fontAlgn="b"/>
                      <a:r>
                        <a:rPr lang="en-US" sz="2000" b="0" i="0" u="none" strike="noStrike">
                          <a:solidFill>
                            <a:srgbClr val="000000"/>
                          </a:solidFill>
                          <a:latin typeface="Calibri"/>
                        </a:rPr>
                        <a:t>99</a:t>
                      </a:r>
                    </a:p>
                  </a:txBody>
                  <a:tcPr marL="9525" marR="9525" marT="9525" marB="0" anchor="b">
                    <a:lnL>
                      <a:noFill/>
                    </a:lnL>
                    <a:lnR>
                      <a:noFill/>
                    </a:lnR>
                    <a:lnT>
                      <a:noFill/>
                    </a:lnT>
                    <a:lnB>
                      <a:noFill/>
                    </a:lnB>
                  </a:tcPr>
                </a:tc>
              </a:tr>
              <a:tr h="303162">
                <a:tc>
                  <a:txBody>
                    <a:bodyPr/>
                    <a:lstStyle/>
                    <a:p>
                      <a:pPr algn="l" rtl="0" fontAlgn="t"/>
                      <a:r>
                        <a:rPr lang="en-US" sz="2000" b="0" i="0" u="none" strike="noStrike">
                          <a:solidFill>
                            <a:srgbClr val="000000"/>
                          </a:solidFill>
                          <a:latin typeface="Times New Roman"/>
                        </a:rPr>
                        <a:t>Filbeck </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26</a:t>
                      </a:r>
                    </a:p>
                  </a:txBody>
                  <a:tcPr marL="9525" marR="9525" marT="9525" marB="0">
                    <a:lnL>
                      <a:noFill/>
                    </a:lnL>
                    <a:lnR>
                      <a:noFill/>
                    </a:lnR>
                    <a:lnT>
                      <a:noFill/>
                    </a:lnT>
                    <a:lnB>
                      <a:noFill/>
                    </a:lnB>
                  </a:tcPr>
                </a:tc>
                <a:tc>
                  <a:txBody>
                    <a:bodyPr/>
                    <a:lstStyle/>
                    <a:p>
                      <a:pPr algn="l" rtl="0" fontAlgn="t"/>
                      <a:r>
                        <a:rPr lang="en-US" sz="2000" b="0" i="0" u="none" strike="noStrike" dirty="0">
                          <a:solidFill>
                            <a:srgbClr val="000000"/>
                          </a:solidFill>
                          <a:latin typeface="Times New Roman"/>
                        </a:rPr>
                        <a:t>24</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28</a:t>
                      </a:r>
                    </a:p>
                  </a:txBody>
                  <a:tcPr marL="9525" marR="9525" marT="9525" marB="0">
                    <a:lnL>
                      <a:noFill/>
                    </a:lnL>
                    <a:lnR>
                      <a:noFill/>
                    </a:lnR>
                    <a:lnT>
                      <a:noFill/>
                    </a:lnT>
                    <a:lnB>
                      <a:noFill/>
                    </a:lnB>
                  </a:tcPr>
                </a:tc>
                <a:tc>
                  <a:txBody>
                    <a:bodyPr/>
                    <a:lstStyle/>
                    <a:p>
                      <a:pPr algn="l" rtl="0" fontAlgn="t"/>
                      <a:r>
                        <a:rPr lang="en-US" sz="2000" b="0" i="0" u="none" strike="noStrike">
                          <a:solidFill>
                            <a:srgbClr val="000000"/>
                          </a:solidFill>
                          <a:latin typeface="Times New Roman"/>
                        </a:rPr>
                        <a:t>25</a:t>
                      </a:r>
                    </a:p>
                  </a:txBody>
                  <a:tcPr marL="9525" marR="9525" marT="9525" marB="0">
                    <a:lnL>
                      <a:noFill/>
                    </a:lnL>
                    <a:lnR>
                      <a:noFill/>
                    </a:lnR>
                    <a:lnT>
                      <a:noFill/>
                    </a:lnT>
                    <a:lnB>
                      <a:noFill/>
                    </a:lnB>
                  </a:tcPr>
                </a:tc>
                <a:tc>
                  <a:txBody>
                    <a:bodyPr/>
                    <a:lstStyle/>
                    <a:p>
                      <a:pPr algn="l" fontAlgn="b"/>
                      <a:r>
                        <a:rPr lang="en-US" sz="2000" b="0" i="0" u="none" strike="noStrike">
                          <a:solidFill>
                            <a:srgbClr val="000000"/>
                          </a:solidFill>
                          <a:latin typeface="Calibri"/>
                        </a:rPr>
                        <a:t>103</a:t>
                      </a:r>
                    </a:p>
                  </a:txBody>
                  <a:tcPr marL="9525" marR="9525" marT="9525" marB="0" anchor="b">
                    <a:lnL>
                      <a:noFill/>
                    </a:lnL>
                    <a:lnR>
                      <a:noFill/>
                    </a:lnR>
                    <a:lnT>
                      <a:noFill/>
                    </a:lnT>
                    <a:lnB>
                      <a:noFill/>
                    </a:lnB>
                  </a:tcPr>
                </a:tc>
              </a:tr>
              <a:tr h="333478">
                <a:tc>
                  <a:txBody>
                    <a:bodyPr/>
                    <a:lstStyle/>
                    <a:p>
                      <a:pPr algn="l" rtl="0" fontAlgn="t"/>
                      <a:r>
                        <a:rPr lang="en-US" sz="2000" b="0" i="0" u="none" strike="noStrike" dirty="0">
                          <a:solidFill>
                            <a:srgbClr val="000000"/>
                          </a:solidFill>
                          <a:latin typeface="Times New Roman"/>
                        </a:rPr>
                        <a:t>Column total </a:t>
                      </a:r>
                      <a:r>
                        <a:rPr lang="en-US" sz="2000" b="0" i="0" u="none" strike="noStrike" dirty="0" err="1" smtClean="0">
                          <a:solidFill>
                            <a:srgbClr val="000000"/>
                          </a:solidFill>
                          <a:latin typeface="Times New Roman"/>
                        </a:rPr>
                        <a:t>T</a:t>
                      </a:r>
                      <a:r>
                        <a:rPr lang="en-US" sz="2000" b="0" i="0" u="none" strike="noStrike" baseline="-25000" dirty="0" err="1" smtClean="0">
                          <a:solidFill>
                            <a:srgbClr val="000000"/>
                          </a:solidFill>
                          <a:latin typeface="Times New Roman"/>
                        </a:rPr>
                        <a:t>c</a:t>
                      </a:r>
                      <a:endParaRPr lang="en-US" sz="2000" b="0" i="0" u="none" strike="noStrike" dirty="0">
                        <a:solidFill>
                          <a:srgbClr val="000000"/>
                        </a:solidFill>
                        <a:latin typeface="Times New Roman"/>
                      </a:endParaRPr>
                    </a:p>
                  </a:txBody>
                  <a:tcPr marL="9525" marR="9525" marT="9525" marB="0">
                    <a:lnL>
                      <a:noFill/>
                    </a:lnL>
                    <a:lnR>
                      <a:noFill/>
                    </a:lnR>
                    <a:lnT>
                      <a:noFill/>
                    </a:lnT>
                    <a:lnB>
                      <a:noFill/>
                    </a:lnB>
                  </a:tcPr>
                </a:tc>
                <a:tc>
                  <a:txBody>
                    <a:bodyPr/>
                    <a:lstStyle/>
                    <a:p>
                      <a:pPr algn="l" fontAlgn="b"/>
                      <a:r>
                        <a:rPr lang="en-US" sz="2000" b="0" i="0" u="none" strike="noStrike" dirty="0">
                          <a:solidFill>
                            <a:srgbClr val="000000"/>
                          </a:solidFill>
                          <a:latin typeface="Calibri"/>
                        </a:rPr>
                        <a:t>110</a:t>
                      </a:r>
                    </a:p>
                  </a:txBody>
                  <a:tcPr marL="9525" marR="9525" marT="9525" marB="0" anchor="b">
                    <a:lnL>
                      <a:noFill/>
                    </a:lnL>
                    <a:lnR>
                      <a:noFill/>
                    </a:lnR>
                    <a:lnT>
                      <a:noFill/>
                    </a:lnT>
                    <a:lnB>
                      <a:noFill/>
                    </a:lnB>
                  </a:tcPr>
                </a:tc>
                <a:tc>
                  <a:txBody>
                    <a:bodyPr/>
                    <a:lstStyle/>
                    <a:p>
                      <a:pPr algn="l" fontAlgn="b"/>
                      <a:r>
                        <a:rPr lang="en-US" sz="2000" b="0" i="0" u="none" strike="noStrike">
                          <a:solidFill>
                            <a:srgbClr val="000000"/>
                          </a:solidFill>
                          <a:latin typeface="Calibri"/>
                        </a:rPr>
                        <a:t>110</a:t>
                      </a:r>
                    </a:p>
                  </a:txBody>
                  <a:tcPr marL="9525" marR="9525" marT="9525" marB="0" anchor="b">
                    <a:lnL>
                      <a:noFill/>
                    </a:lnL>
                    <a:lnR>
                      <a:noFill/>
                    </a:lnR>
                    <a:lnT>
                      <a:noFill/>
                    </a:lnT>
                    <a:lnB>
                      <a:noFill/>
                    </a:lnB>
                  </a:tcPr>
                </a:tc>
                <a:tc>
                  <a:txBody>
                    <a:bodyPr/>
                    <a:lstStyle/>
                    <a:p>
                      <a:pPr algn="l" fontAlgn="b"/>
                      <a:r>
                        <a:rPr lang="en-US" sz="2000" b="0" i="0" u="none" strike="noStrike">
                          <a:solidFill>
                            <a:srgbClr val="000000"/>
                          </a:solidFill>
                          <a:latin typeface="Calibri"/>
                        </a:rPr>
                        <a:t>125</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latin typeface="Calibri"/>
                        </a:rPr>
                        <a:t>119</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latin typeface="Calibri"/>
                        </a:rPr>
                        <a:t>464</a:t>
                      </a:r>
                    </a:p>
                  </a:txBody>
                  <a:tcPr marL="9525" marR="9525" marT="9525" marB="0" anchor="b">
                    <a:lnL>
                      <a:noFill/>
                    </a:lnL>
                    <a:lnR>
                      <a:noFill/>
                    </a:lnR>
                    <a:lnT>
                      <a:noFill/>
                    </a:lnT>
                    <a:lnB>
                      <a:noFill/>
                    </a:lnB>
                  </a:tcPr>
                </a:tc>
              </a:tr>
              <a:tr h="303162">
                <a:tc>
                  <a:txBody>
                    <a:bodyPr/>
                    <a:lstStyle/>
                    <a:p>
                      <a:pPr algn="l" rtl="0" fontAlgn="t"/>
                      <a:r>
                        <a:rPr lang="en-US" sz="2000" b="0" i="0" u="none" strike="noStrike">
                          <a:solidFill>
                            <a:srgbClr val="000000"/>
                          </a:solidFill>
                          <a:latin typeface="Times New Roman"/>
                        </a:rPr>
                        <a:t>Sum of squares</a:t>
                      </a:r>
                    </a:p>
                  </a:txBody>
                  <a:tcPr marL="9525" marR="9525" marT="9525" marB="0">
                    <a:lnL>
                      <a:noFill/>
                    </a:lnL>
                    <a:lnR>
                      <a:noFill/>
                    </a:lnR>
                    <a:lnT>
                      <a:noFill/>
                    </a:lnT>
                    <a:lnB>
                      <a:noFill/>
                    </a:lnB>
                  </a:tcPr>
                </a:tc>
                <a:tc>
                  <a:txBody>
                    <a:bodyPr/>
                    <a:lstStyle/>
                    <a:p>
                      <a:pPr algn="l" fontAlgn="b"/>
                      <a:r>
                        <a:rPr lang="en-US" sz="2000" b="0" i="0" u="none" strike="noStrike">
                          <a:solidFill>
                            <a:srgbClr val="000000"/>
                          </a:solidFill>
                          <a:latin typeface="Calibri"/>
                        </a:rPr>
                        <a:t>2466</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latin typeface="Calibri"/>
                        </a:rPr>
                        <a:t>2430</a:t>
                      </a:r>
                    </a:p>
                  </a:txBody>
                  <a:tcPr marL="9525" marR="9525" marT="9525" marB="0" anchor="b">
                    <a:lnL>
                      <a:noFill/>
                    </a:lnL>
                    <a:lnR>
                      <a:noFill/>
                    </a:lnR>
                    <a:lnT>
                      <a:noFill/>
                    </a:lnT>
                    <a:lnB>
                      <a:noFill/>
                    </a:lnB>
                  </a:tcPr>
                </a:tc>
                <a:tc>
                  <a:txBody>
                    <a:bodyPr/>
                    <a:lstStyle/>
                    <a:p>
                      <a:pPr algn="l" fontAlgn="b"/>
                      <a:r>
                        <a:rPr lang="en-US" sz="2000" b="0" i="0" u="none" strike="noStrike">
                          <a:solidFill>
                            <a:srgbClr val="000000"/>
                          </a:solidFill>
                          <a:latin typeface="Calibri"/>
                        </a:rPr>
                        <a:t>3169</a:t>
                      </a:r>
                    </a:p>
                  </a:txBody>
                  <a:tcPr marL="9525" marR="9525" marT="9525" marB="0" anchor="b">
                    <a:lnL>
                      <a:noFill/>
                    </a:lnL>
                    <a:lnR>
                      <a:noFill/>
                    </a:lnR>
                    <a:lnT>
                      <a:noFill/>
                    </a:lnT>
                    <a:lnB>
                      <a:noFill/>
                    </a:lnB>
                  </a:tcPr>
                </a:tc>
                <a:tc>
                  <a:txBody>
                    <a:bodyPr/>
                    <a:lstStyle/>
                    <a:p>
                      <a:pPr algn="l" fontAlgn="b"/>
                      <a:r>
                        <a:rPr lang="en-US" sz="2000" b="0" i="0" u="none" strike="noStrike">
                          <a:solidFill>
                            <a:srgbClr val="000000"/>
                          </a:solidFill>
                          <a:latin typeface="Calibri"/>
                        </a:rPr>
                        <a:t>2839</a:t>
                      </a:r>
                    </a:p>
                  </a:txBody>
                  <a:tcPr marL="9525" marR="9525" marT="9525" marB="0" anchor="b">
                    <a:lnL>
                      <a:noFill/>
                    </a:lnL>
                    <a:lnR>
                      <a:noFill/>
                    </a:lnR>
                    <a:lnT>
                      <a:noFill/>
                    </a:lnT>
                    <a:lnB>
                      <a:noFill/>
                    </a:lnB>
                  </a:tcPr>
                </a:tc>
                <a:tc>
                  <a:txBody>
                    <a:bodyPr/>
                    <a:lstStyle/>
                    <a:p>
                      <a:pPr algn="l" fontAlgn="b"/>
                      <a:r>
                        <a:rPr lang="en-US" sz="2000" b="0" i="0" u="none" strike="noStrike" dirty="0">
                          <a:solidFill>
                            <a:srgbClr val="000000"/>
                          </a:solidFill>
                          <a:latin typeface="Calibri"/>
                        </a:rPr>
                        <a:t>10904</a:t>
                      </a:r>
                    </a:p>
                  </a:txBody>
                  <a:tcPr marL="9525" marR="9525" marT="9525" marB="0" anchor="b">
                    <a:lnL>
                      <a:noFill/>
                    </a:lnL>
                    <a:lnR>
                      <a:noFill/>
                    </a:lnR>
                    <a:lnT>
                      <a:noFill/>
                    </a:lnT>
                    <a:lnB>
                      <a:noFill/>
                    </a:lnB>
                  </a:tcPr>
                </a:tc>
              </a:tr>
            </a:tbl>
          </a:graphicData>
        </a:graphic>
      </p:graphicFrame>
      <p:graphicFrame>
        <p:nvGraphicFramePr>
          <p:cNvPr id="7" name="Object 6"/>
          <p:cNvGraphicFramePr>
            <a:graphicFrameLocks noChangeAspect="1"/>
          </p:cNvGraphicFramePr>
          <p:nvPr/>
        </p:nvGraphicFramePr>
        <p:xfrm>
          <a:off x="685800" y="4191000"/>
          <a:ext cx="6230353" cy="990600"/>
        </p:xfrm>
        <a:graphic>
          <a:graphicData uri="http://schemas.openxmlformats.org/presentationml/2006/ole">
            <p:oleObj spid="_x0000_s82946" name="Equation" r:id="rId4" imgW="3035160" imgH="4824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9" name="TextBox 8"/>
          <p:cNvSpPr txBox="1"/>
          <p:nvPr/>
        </p:nvSpPr>
        <p:spPr>
          <a:xfrm>
            <a:off x="228600" y="914400"/>
            <a:ext cx="8763000" cy="5693866"/>
          </a:xfrm>
          <a:prstGeom prst="rect">
            <a:avLst/>
          </a:prstGeom>
          <a:noFill/>
        </p:spPr>
        <p:txBody>
          <a:bodyPr wrap="square" rtlCol="0">
            <a:spAutoFit/>
          </a:bodyPr>
          <a:lstStyle/>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r>
              <a:rPr lang="ca-ES" sz="2800" dirty="0" smtClean="0">
                <a:latin typeface="Times New Roman" pitchFamily="18" charset="0"/>
                <a:cs typeface="Times New Roman" pitchFamily="18" charset="0"/>
              </a:rPr>
              <a:t>  </a:t>
            </a: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r>
              <a:rPr lang="ca-ES" sz="2800" dirty="0" smtClean="0">
                <a:latin typeface="Times New Roman" pitchFamily="18" charset="0"/>
                <a:cs typeface="Times New Roman" pitchFamily="18" charset="0"/>
              </a:rPr>
              <a:t> SSE=SS total – SST=139.2 – 32.4=106.8</a:t>
            </a: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endParaRPr lang="ca-ES" sz="2800" dirty="0" smtClean="0">
              <a:latin typeface="Times New Roman" pitchFamily="18" charset="0"/>
              <a:cs typeface="Times New Roman" pitchFamily="18" charset="0"/>
            </a:endParaRPr>
          </a:p>
          <a:p>
            <a:pPr marL="234950" indent="-234950">
              <a:buFont typeface="Courier New" pitchFamily="49" charset="0"/>
              <a:buChar char="o"/>
            </a:pPr>
            <a:r>
              <a:rPr lang="ca-ES" sz="2800" dirty="0" smtClean="0">
                <a:latin typeface="Times New Roman" pitchFamily="18" charset="0"/>
                <a:cs typeface="Times New Roman" pitchFamily="18" charset="0"/>
              </a:rPr>
              <a:t>Since F is less than 3.24, we do not reject the null hypothesis. WARTA can conclude that there is no difference in mean travel time along the 4 routes. </a:t>
            </a:r>
            <a:endParaRPr lang="en-US" sz="2800" dirty="0">
              <a:latin typeface="Times New Roman" pitchFamily="18" charset="0"/>
              <a:cs typeface="Times New Roman" pitchFamily="18" charset="0"/>
            </a:endParaRPr>
          </a:p>
        </p:txBody>
      </p:sp>
      <p:graphicFrame>
        <p:nvGraphicFramePr>
          <p:cNvPr id="11" name="Object 10"/>
          <p:cNvGraphicFramePr>
            <a:graphicFrameLocks noChangeAspect="1"/>
          </p:cNvGraphicFramePr>
          <p:nvPr/>
        </p:nvGraphicFramePr>
        <p:xfrm>
          <a:off x="675500" y="1093571"/>
          <a:ext cx="8139763" cy="1029729"/>
        </p:xfrm>
        <a:graphic>
          <a:graphicData uri="http://schemas.openxmlformats.org/presentationml/2006/ole">
            <p:oleObj spid="_x0000_s83971" name="Equation" r:id="rId4" imgW="4216320" imgH="533160" progId="Equation.DSMT4">
              <p:embed/>
            </p:oleObj>
          </a:graphicData>
        </a:graphic>
      </p:graphicFrame>
      <p:graphicFrame>
        <p:nvGraphicFramePr>
          <p:cNvPr id="12" name="Table 11"/>
          <p:cNvGraphicFramePr>
            <a:graphicFrameLocks noGrp="1"/>
          </p:cNvGraphicFramePr>
          <p:nvPr/>
        </p:nvGraphicFramePr>
        <p:xfrm>
          <a:off x="304800" y="2895600"/>
          <a:ext cx="8534400" cy="2194560"/>
        </p:xfrm>
        <a:graphic>
          <a:graphicData uri="http://schemas.openxmlformats.org/drawingml/2006/table">
            <a:tbl>
              <a:tblPr firstRow="1" bandRow="1">
                <a:tableStyleId>{5940675A-B579-460E-94D1-54222C63F5DA}</a:tableStyleId>
              </a:tblPr>
              <a:tblGrid>
                <a:gridCol w="1706880"/>
                <a:gridCol w="1236017"/>
                <a:gridCol w="1471448"/>
                <a:gridCol w="2354317"/>
                <a:gridCol w="1765738"/>
              </a:tblGrid>
              <a:tr h="370840">
                <a:tc>
                  <a:txBody>
                    <a:bodyPr/>
                    <a:lstStyle/>
                    <a:p>
                      <a:r>
                        <a:rPr lang="en-US" sz="2400" dirty="0" smtClean="0">
                          <a:solidFill>
                            <a:srgbClr val="0000FF"/>
                          </a:solidFill>
                          <a:latin typeface="Times New Roman" pitchFamily="18" charset="0"/>
                          <a:cs typeface="Times New Roman" pitchFamily="18" charset="0"/>
                        </a:rPr>
                        <a:t>Source of Variation</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Sum of Squares</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Degree of Freedom</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Mean Square</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400" dirty="0" smtClean="0">
                          <a:solidFill>
                            <a:srgbClr val="0000FF"/>
                          </a:solidFill>
                          <a:latin typeface="Times New Roman" pitchFamily="18" charset="0"/>
                          <a:cs typeface="Times New Roman" pitchFamily="18" charset="0"/>
                        </a:rPr>
                        <a:t>F</a:t>
                      </a:r>
                      <a:endParaRPr lang="en-US" sz="24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r>
              <a:tr h="370840">
                <a:tc>
                  <a:txBody>
                    <a:bodyPr/>
                    <a:lstStyle/>
                    <a:p>
                      <a:r>
                        <a:rPr lang="en-US" sz="2400" dirty="0" smtClean="0">
                          <a:latin typeface="Times New Roman" pitchFamily="18" charset="0"/>
                          <a:cs typeface="Times New Roman" pitchFamily="18" charset="0"/>
                        </a:rPr>
                        <a:t>Treatment </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32.4</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a:t>
                      </a:r>
                      <a:endParaRPr lang="en-US"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32.4/3=10.8</a:t>
                      </a:r>
                      <a:endParaRPr lang="en-US" sz="2400" dirty="0">
                        <a:latin typeface="Times New Roman" pitchFamily="18" charset="0"/>
                        <a:cs typeface="Times New Roman" pitchFamily="18" charset="0"/>
                      </a:endParaRPr>
                    </a:p>
                  </a:txBody>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10.8/6.675</a:t>
                      </a:r>
                    </a:p>
                    <a:p>
                      <a:r>
                        <a:rPr lang="en-US" sz="2400" dirty="0" smtClean="0">
                          <a:latin typeface="Times New Roman" pitchFamily="18" charset="0"/>
                          <a:cs typeface="Times New Roman" pitchFamily="18" charset="0"/>
                        </a:rPr>
                        <a:t>=1.618</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Error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106.8</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16</a:t>
                      </a:r>
                      <a:endParaRPr lang="en-US" sz="24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106.8/19=6.675</a:t>
                      </a:r>
                      <a:endParaRPr lang="en-US" sz="2400" dirty="0">
                        <a:latin typeface="Times New Roman" pitchFamily="18" charset="0"/>
                        <a:cs typeface="Times New Roman" pitchFamily="18" charset="0"/>
                      </a:endParaRPr>
                    </a:p>
                  </a:txBody>
                  <a:tcPr/>
                </a:tc>
                <a:tc vMerge="1">
                  <a:txBody>
                    <a:bodyPr/>
                    <a:lstStyle/>
                    <a:p>
                      <a:endParaRPr lang="en-US" sz="2400" dirty="0">
                        <a:latin typeface="Times New Roman" pitchFamily="18" charset="0"/>
                        <a:cs typeface="Times New Roman" pitchFamily="18" charset="0"/>
                      </a:endParaRPr>
                    </a:p>
                  </a:txBody>
                  <a:tcPr/>
                </a:tc>
              </a:tr>
              <a:tr h="370840">
                <a:tc>
                  <a:txBody>
                    <a:bodyPr/>
                    <a:lstStyle/>
                    <a:p>
                      <a:r>
                        <a:rPr lang="en-US" sz="2400" dirty="0" smtClean="0">
                          <a:solidFill>
                            <a:schemeClr val="tx1"/>
                          </a:solidFill>
                          <a:latin typeface="Times New Roman" pitchFamily="18" charset="0"/>
                          <a:cs typeface="Times New Roman" pitchFamily="18" charset="0"/>
                        </a:rPr>
                        <a:t>Total </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139.2</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19</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endParaRPr lang="en-US" sz="2400" dirty="0">
                        <a:latin typeface="Times New Roman" pitchFamily="18" charset="0"/>
                        <a:cs typeface="Times New Roman" pitchFamily="18" charset="0"/>
                      </a:endParaRPr>
                    </a:p>
                  </a:txBody>
                  <a:tcPr/>
                </a:tc>
                <a:tc vMerge="1">
                  <a:txBody>
                    <a:bodyPr/>
                    <a:lstStyle/>
                    <a:p>
                      <a:endParaRPr lang="en-US" sz="24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9" name="TextBox 8"/>
          <p:cNvSpPr txBox="1"/>
          <p:nvPr/>
        </p:nvSpPr>
        <p:spPr>
          <a:xfrm>
            <a:off x="228600" y="838200"/>
            <a:ext cx="8763000" cy="6124754"/>
          </a:xfrm>
          <a:prstGeom prst="rect">
            <a:avLst/>
          </a:prstGeom>
          <a:noFill/>
        </p:spPr>
        <p:txBody>
          <a:bodyPr wrap="square" rtlCol="0">
            <a:spAutoFit/>
          </a:bodyPr>
          <a:lstStyle/>
          <a:p>
            <a:pPr marL="234950" indent="-234950">
              <a:buFont typeface="Courier New" pitchFamily="49" charset="0"/>
              <a:buChar char="o"/>
            </a:pPr>
            <a:r>
              <a:rPr lang="ca-ES" sz="2800" dirty="0" smtClean="0">
                <a:latin typeface="Times New Roman" pitchFamily="18" charset="0"/>
                <a:cs typeface="Times New Roman" pitchFamily="18" charset="0"/>
              </a:rPr>
              <a:t>When the blocks are to be considered as a second factor, we refer to it as a two-factor experiment. The two sets of hypotheses are:</a:t>
            </a:r>
          </a:p>
          <a:p>
            <a:pPr marL="692150" indent="-358775">
              <a:buFont typeface="+mj-lt"/>
              <a:buAutoNum type="arabicPeriod"/>
            </a:pPr>
            <a:r>
              <a:rPr lang="ca-ES" sz="2800" dirty="0" smtClean="0">
                <a:latin typeface="Times New Roman" pitchFamily="18" charset="0"/>
                <a:cs typeface="Times New Roman" pitchFamily="18" charset="0"/>
              </a:rPr>
              <a:t>H</a:t>
            </a:r>
            <a:r>
              <a:rPr lang="ca-ES" sz="2800" baseline="-25000" dirty="0" smtClean="0">
                <a:latin typeface="Times New Roman" pitchFamily="18" charset="0"/>
                <a:cs typeface="Times New Roman" pitchFamily="18" charset="0"/>
              </a:rPr>
              <a:t>0</a:t>
            </a:r>
            <a:r>
              <a:rPr lang="ca-ES" sz="2800" dirty="0" smtClean="0">
                <a:latin typeface="Times New Roman" pitchFamily="18" charset="0"/>
                <a:cs typeface="Times New Roman" pitchFamily="18" charset="0"/>
              </a:rPr>
              <a:t> : The treatment means are the same(</a:t>
            </a:r>
            <a:r>
              <a:rPr lang="el-GR" sz="2800" dirty="0" smtClean="0">
                <a:latin typeface="Times New Roman"/>
                <a:cs typeface="Times New Roman"/>
              </a:rPr>
              <a:t>μ</a:t>
            </a:r>
            <a:r>
              <a:rPr lang="en-US" sz="2800" baseline="-25000" dirty="0" smtClean="0">
                <a:latin typeface="Times New Roman"/>
                <a:cs typeface="Times New Roman"/>
              </a:rPr>
              <a:t>1</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2</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3</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4</a:t>
            </a:r>
            <a:r>
              <a:rPr lang="en-US" sz="2800" dirty="0" smtClean="0">
                <a:latin typeface="Times New Roman"/>
                <a:cs typeface="Times New Roman"/>
              </a:rPr>
              <a:t>)</a:t>
            </a:r>
          </a:p>
          <a:p>
            <a:pPr marL="692150" indent="-358775"/>
            <a:r>
              <a:rPr lang="en-US" sz="2800" dirty="0" smtClean="0">
                <a:latin typeface="Times New Roman"/>
                <a:cs typeface="Times New Roman"/>
              </a:rPr>
              <a:t> 	H</a:t>
            </a:r>
            <a:r>
              <a:rPr lang="en-US" sz="2800" baseline="-25000" dirty="0" smtClean="0">
                <a:latin typeface="Times New Roman"/>
                <a:cs typeface="Times New Roman"/>
              </a:rPr>
              <a:t>1</a:t>
            </a:r>
            <a:r>
              <a:rPr lang="en-US" sz="2800" dirty="0" smtClean="0">
                <a:latin typeface="Times New Roman"/>
                <a:cs typeface="Times New Roman"/>
              </a:rPr>
              <a:t> : Treatment means are not the same</a:t>
            </a:r>
          </a:p>
          <a:p>
            <a:pPr marL="692150" indent="-358775"/>
            <a:r>
              <a:rPr lang="en-US" sz="2800" dirty="0" smtClean="0">
                <a:latin typeface="Times New Roman"/>
                <a:cs typeface="Times New Roman"/>
              </a:rPr>
              <a:t>2. </a:t>
            </a:r>
            <a:r>
              <a:rPr lang="ca-ES" sz="2800" dirty="0" smtClean="0">
                <a:latin typeface="Times New Roman" pitchFamily="18" charset="0"/>
                <a:cs typeface="Times New Roman" pitchFamily="18" charset="0"/>
              </a:rPr>
              <a:t>H</a:t>
            </a:r>
            <a:r>
              <a:rPr lang="ca-ES" sz="2800" baseline="-25000" dirty="0" smtClean="0">
                <a:latin typeface="Times New Roman" pitchFamily="18" charset="0"/>
                <a:cs typeface="Times New Roman" pitchFamily="18" charset="0"/>
              </a:rPr>
              <a:t>0</a:t>
            </a:r>
            <a:r>
              <a:rPr lang="ca-ES" sz="2800" dirty="0" smtClean="0">
                <a:latin typeface="Times New Roman" pitchFamily="18" charset="0"/>
                <a:cs typeface="Times New Roman" pitchFamily="18" charset="0"/>
              </a:rPr>
              <a:t> : Block means are the same (</a:t>
            </a:r>
            <a:r>
              <a:rPr lang="el-GR" sz="2800" dirty="0" smtClean="0">
                <a:latin typeface="Times New Roman"/>
                <a:cs typeface="Times New Roman"/>
              </a:rPr>
              <a:t>μ</a:t>
            </a:r>
            <a:r>
              <a:rPr lang="en-US" sz="2800" baseline="-25000" dirty="0" smtClean="0">
                <a:latin typeface="Times New Roman"/>
                <a:cs typeface="Times New Roman"/>
              </a:rPr>
              <a:t>1</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2</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3</a:t>
            </a:r>
            <a:r>
              <a:rPr lang="en-US" sz="2800" dirty="0" smtClean="0">
                <a:latin typeface="Times New Roman"/>
                <a:cs typeface="Times New Roman"/>
              </a:rPr>
              <a:t> =</a:t>
            </a:r>
            <a:r>
              <a:rPr lang="el-GR" sz="2800" dirty="0" smtClean="0">
                <a:latin typeface="Times New Roman"/>
                <a:cs typeface="Times New Roman"/>
              </a:rPr>
              <a:t>μ</a:t>
            </a:r>
            <a:r>
              <a:rPr lang="en-US" sz="2800" baseline="-25000" dirty="0" smtClean="0">
                <a:latin typeface="Times New Roman"/>
                <a:cs typeface="Times New Roman"/>
              </a:rPr>
              <a:t>4</a:t>
            </a:r>
            <a:r>
              <a:rPr lang="el-GR" sz="2800" dirty="0" smtClean="0">
                <a:latin typeface="Times New Roman"/>
                <a:cs typeface="Times New Roman"/>
              </a:rPr>
              <a:t> </a:t>
            </a:r>
            <a:r>
              <a:rPr lang="en-US" sz="2800" dirty="0" smtClean="0">
                <a:latin typeface="Times New Roman"/>
                <a:cs typeface="Times New Roman"/>
              </a:rPr>
              <a:t>=</a:t>
            </a:r>
            <a:r>
              <a:rPr lang="el-GR" sz="2800" dirty="0" smtClean="0">
                <a:latin typeface="Times New Roman"/>
                <a:cs typeface="Times New Roman"/>
              </a:rPr>
              <a:t>μ</a:t>
            </a:r>
            <a:r>
              <a:rPr lang="en-US" sz="2800" baseline="-25000" dirty="0" smtClean="0">
                <a:latin typeface="Times New Roman"/>
                <a:cs typeface="Times New Roman"/>
              </a:rPr>
              <a:t>5</a:t>
            </a:r>
            <a:r>
              <a:rPr lang="en-US" sz="2800" dirty="0" smtClean="0">
                <a:latin typeface="Times New Roman"/>
                <a:cs typeface="Times New Roman"/>
              </a:rPr>
              <a:t>)</a:t>
            </a:r>
          </a:p>
          <a:p>
            <a:pPr marL="692150" indent="-358775"/>
            <a:r>
              <a:rPr lang="en-US" sz="2800" dirty="0" smtClean="0">
                <a:latin typeface="Times New Roman"/>
                <a:cs typeface="Times New Roman"/>
              </a:rPr>
              <a:t>	H</a:t>
            </a:r>
            <a:r>
              <a:rPr lang="en-US" sz="2800" baseline="-25000" dirty="0" smtClean="0">
                <a:latin typeface="Times New Roman"/>
                <a:cs typeface="Times New Roman"/>
              </a:rPr>
              <a:t>1</a:t>
            </a:r>
            <a:r>
              <a:rPr lang="en-US" sz="2800" dirty="0" smtClean="0">
                <a:latin typeface="Times New Roman"/>
                <a:cs typeface="Times New Roman"/>
              </a:rPr>
              <a:t> : Block means are not the same</a:t>
            </a:r>
            <a:r>
              <a:rPr lang="ca-ES" sz="2800" dirty="0" smtClean="0">
                <a:latin typeface="Times New Roman" pitchFamily="18" charset="0"/>
                <a:cs typeface="Times New Roman" pitchFamily="18" charset="0"/>
              </a:rPr>
              <a:t> </a:t>
            </a:r>
          </a:p>
          <a:p>
            <a:pPr marL="692150" indent="-358775">
              <a:buFont typeface="Arial" pitchFamily="34" charset="0"/>
              <a:buChar char="•"/>
            </a:pPr>
            <a:r>
              <a:rPr lang="ca-ES" sz="2800" dirty="0" smtClean="0">
                <a:latin typeface="Times New Roman" pitchFamily="18" charset="0"/>
                <a:cs typeface="Times New Roman" pitchFamily="18" charset="0"/>
              </a:rPr>
              <a:t>Concerning treatment means, there are k-1=4-1=3 degree of freedom in numerator and (b-1)(k-1)=(5-1)(4-1)=12 degree of freedom in the denominator. Using 0.05 significance level, the critical value of F is 3.49. The null hypoethesis that the mean times for the </a:t>
            </a:r>
            <a:r>
              <a:rPr lang="ca-ES" sz="2800" dirty="0" smtClean="0">
                <a:latin typeface="Times New Roman" pitchFamily="18" charset="0"/>
                <a:cs typeface="Times New Roman" pitchFamily="18" charset="0"/>
              </a:rPr>
              <a:t>four </a:t>
            </a:r>
            <a:r>
              <a:rPr lang="ca-ES" sz="2800" dirty="0" smtClean="0">
                <a:latin typeface="Times New Roman" pitchFamily="18" charset="0"/>
                <a:cs typeface="Times New Roman" pitchFamily="18" charset="0"/>
              </a:rPr>
              <a:t>routes are the same is rejected if the F ratio exceed 3.49.</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9" name="TextBox 8"/>
          <p:cNvSpPr txBox="1"/>
          <p:nvPr/>
        </p:nvSpPr>
        <p:spPr>
          <a:xfrm>
            <a:off x="228600" y="903744"/>
            <a:ext cx="8763000" cy="2677656"/>
          </a:xfrm>
          <a:prstGeom prst="rect">
            <a:avLst/>
          </a:prstGeom>
          <a:noFill/>
        </p:spPr>
        <p:txBody>
          <a:bodyPr wrap="square" rtlCol="0">
            <a:spAutoFit/>
          </a:bodyPr>
          <a:lstStyle/>
          <a:p>
            <a:pPr marL="284163" indent="-284163">
              <a:buFont typeface="Arial" pitchFamily="34" charset="0"/>
              <a:buChar char="•"/>
            </a:pPr>
            <a:r>
              <a:rPr lang="ca-ES" sz="2800" dirty="0" smtClean="0">
                <a:latin typeface="Times New Roman" pitchFamily="18" charset="0"/>
                <a:cs typeface="Times New Roman" pitchFamily="18" charset="0"/>
              </a:rPr>
              <a:t>Concerning block means, there are b-1=5-1=4 degree of freedom in numerator and (b-1)(k-1)=(5-1)(4-1)=12 degree of freedom in the denominator. Using 0.05 significance level, the critical value of F is </a:t>
            </a:r>
            <a:r>
              <a:rPr lang="en-US" sz="2800" dirty="0" smtClean="0">
                <a:latin typeface="Times New Roman" pitchFamily="18" charset="0"/>
                <a:cs typeface="Times New Roman" pitchFamily="18" charset="0"/>
              </a:rPr>
              <a:t>3.26</a:t>
            </a:r>
            <a:r>
              <a:rPr lang="ca-ES" sz="2800" dirty="0" smtClean="0">
                <a:latin typeface="Times New Roman" pitchFamily="18" charset="0"/>
                <a:cs typeface="Times New Roman" pitchFamily="18" charset="0"/>
              </a:rPr>
              <a:t>. The null hypoethesis that the mean times for the 5 drivers are the same is rejected if the F ratio exceed </a:t>
            </a:r>
            <a:r>
              <a:rPr lang="en-US" sz="2800" dirty="0" smtClean="0">
                <a:latin typeface="Times New Roman" pitchFamily="18" charset="0"/>
                <a:cs typeface="Times New Roman" pitchFamily="18" charset="0"/>
              </a:rPr>
              <a:t>3.26</a:t>
            </a:r>
            <a:r>
              <a:rPr lang="ca-E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graphicFrame>
        <p:nvGraphicFramePr>
          <p:cNvPr id="93187" name="Object 3"/>
          <p:cNvGraphicFramePr>
            <a:graphicFrameLocks/>
          </p:cNvGraphicFramePr>
          <p:nvPr/>
        </p:nvGraphicFramePr>
        <p:xfrm>
          <a:off x="1143000" y="3657600"/>
          <a:ext cx="6553200" cy="2438400"/>
        </p:xfrm>
        <a:graphic>
          <a:graphicData uri="http://schemas.openxmlformats.org/presentationml/2006/ole">
            <p:oleObj spid="_x0000_s93187" name="Equation" r:id="rId4" imgW="2679480" imgH="11174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graphicFrame>
        <p:nvGraphicFramePr>
          <p:cNvPr id="7" name="Table 6"/>
          <p:cNvGraphicFramePr>
            <a:graphicFrameLocks noGrp="1"/>
          </p:cNvGraphicFramePr>
          <p:nvPr/>
        </p:nvGraphicFramePr>
        <p:xfrm>
          <a:off x="160638" y="1295400"/>
          <a:ext cx="8754762" cy="3627120"/>
        </p:xfrm>
        <a:graphic>
          <a:graphicData uri="http://schemas.openxmlformats.org/drawingml/2006/table">
            <a:tbl>
              <a:tblPr firstRow="1" bandRow="1">
                <a:tableStyleId>{5940675A-B579-460E-94D1-54222C63F5DA}</a:tableStyleId>
              </a:tblPr>
              <a:tblGrid>
                <a:gridCol w="1584913"/>
                <a:gridCol w="1283026"/>
                <a:gridCol w="1278731"/>
                <a:gridCol w="2855492"/>
                <a:gridCol w="1752600"/>
              </a:tblGrid>
              <a:tr h="370840">
                <a:tc>
                  <a:txBody>
                    <a:bodyPr/>
                    <a:lstStyle/>
                    <a:p>
                      <a:r>
                        <a:rPr lang="en-US" sz="2000" dirty="0" smtClean="0">
                          <a:solidFill>
                            <a:srgbClr val="0000FF"/>
                          </a:solidFill>
                          <a:latin typeface="Times New Roman" pitchFamily="18" charset="0"/>
                          <a:cs typeface="Times New Roman" pitchFamily="18" charset="0"/>
                        </a:rPr>
                        <a:t>Source of Variation</a:t>
                      </a:r>
                      <a:endParaRPr lang="en-US" sz="20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000" dirty="0" smtClean="0">
                          <a:solidFill>
                            <a:srgbClr val="0000FF"/>
                          </a:solidFill>
                          <a:latin typeface="Times New Roman" pitchFamily="18" charset="0"/>
                          <a:cs typeface="Times New Roman" pitchFamily="18" charset="0"/>
                        </a:rPr>
                        <a:t>Sum of Squares</a:t>
                      </a:r>
                      <a:endParaRPr lang="en-US" sz="20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000" dirty="0" smtClean="0">
                          <a:solidFill>
                            <a:srgbClr val="0000FF"/>
                          </a:solidFill>
                          <a:latin typeface="Times New Roman" pitchFamily="18" charset="0"/>
                          <a:cs typeface="Times New Roman" pitchFamily="18" charset="0"/>
                        </a:rPr>
                        <a:t>Degree of Freedom</a:t>
                      </a:r>
                      <a:endParaRPr lang="en-US" sz="20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000" dirty="0" smtClean="0">
                          <a:solidFill>
                            <a:srgbClr val="0000FF"/>
                          </a:solidFill>
                          <a:latin typeface="Times New Roman" pitchFamily="18" charset="0"/>
                          <a:cs typeface="Times New Roman" pitchFamily="18" charset="0"/>
                        </a:rPr>
                        <a:t>Mean Square</a:t>
                      </a:r>
                      <a:endParaRPr lang="en-US" sz="20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c>
                  <a:txBody>
                    <a:bodyPr/>
                    <a:lstStyle/>
                    <a:p>
                      <a:r>
                        <a:rPr lang="en-US" sz="2000" dirty="0" smtClean="0">
                          <a:solidFill>
                            <a:srgbClr val="0000FF"/>
                          </a:solidFill>
                          <a:latin typeface="Times New Roman" pitchFamily="18" charset="0"/>
                          <a:cs typeface="Times New Roman" pitchFamily="18" charset="0"/>
                        </a:rPr>
                        <a:t>F</a:t>
                      </a:r>
                      <a:endParaRPr lang="en-US" sz="2000" dirty="0">
                        <a:solidFill>
                          <a:srgbClr val="0000FF"/>
                        </a:solidFill>
                        <a:latin typeface="Times New Roman" pitchFamily="18" charset="0"/>
                        <a:cs typeface="Times New Roman" pitchFamily="18" charset="0"/>
                      </a:endParaRPr>
                    </a:p>
                  </a:txBody>
                  <a:tcPr>
                    <a:solidFill>
                      <a:schemeClr val="accent2">
                        <a:lumMod val="40000"/>
                        <a:lumOff val="60000"/>
                        <a:alpha val="61000"/>
                      </a:schemeClr>
                    </a:solidFill>
                  </a:tcPr>
                </a:tc>
              </a:tr>
              <a:tr h="370840">
                <a:tc>
                  <a:txBody>
                    <a:bodyPr/>
                    <a:lstStyle/>
                    <a:p>
                      <a:r>
                        <a:rPr lang="en-US" sz="2400" dirty="0" smtClean="0">
                          <a:latin typeface="Times New Roman" pitchFamily="18" charset="0"/>
                          <a:cs typeface="Times New Roman" pitchFamily="18" charset="0"/>
                        </a:rPr>
                        <a:t>Treatments </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32.4</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4-1=3</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SST/(k-1)=MST</a:t>
                      </a:r>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32.4/3=10.8</a:t>
                      </a:r>
                    </a:p>
                  </a:txBody>
                  <a:tcPr/>
                </a:tc>
                <a:tc>
                  <a:txBody>
                    <a:bodyPr/>
                    <a:lstStyle/>
                    <a:p>
                      <a:r>
                        <a:rPr lang="en-US" sz="2400" dirty="0" smtClean="0">
                          <a:latin typeface="Times New Roman" pitchFamily="18" charset="0"/>
                          <a:cs typeface="Times New Roman" pitchFamily="18" charset="0"/>
                        </a:rPr>
                        <a:t>MST/MSE</a:t>
                      </a:r>
                    </a:p>
                    <a:p>
                      <a:r>
                        <a:rPr lang="en-US" sz="2400" dirty="0" smtClean="0">
                          <a:latin typeface="Times New Roman" pitchFamily="18" charset="0"/>
                          <a:cs typeface="Times New Roman" pitchFamily="18" charset="0"/>
                        </a:rPr>
                        <a:t>=4.532</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Blocks</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78.2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5-1=4</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SSB/(b-1)=MSB</a:t>
                      </a:r>
                    </a:p>
                    <a:p>
                      <a:r>
                        <a:rPr lang="en-US" sz="2400" dirty="0" smtClean="0">
                          <a:latin typeface="Times New Roman" pitchFamily="18" charset="0"/>
                          <a:cs typeface="Times New Roman" pitchFamily="18" charset="0"/>
                        </a:rPr>
                        <a:t>78.2/4=19.55</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MSB/MSE</a:t>
                      </a:r>
                    </a:p>
                    <a:p>
                      <a:r>
                        <a:rPr lang="en-US" sz="2400" dirty="0" smtClean="0">
                          <a:latin typeface="Times New Roman" pitchFamily="18" charset="0"/>
                          <a:cs typeface="Times New Roman" pitchFamily="18" charset="0"/>
                        </a:rPr>
                        <a:t>=8.204</a:t>
                      </a:r>
                      <a:endParaRPr lang="en-US" sz="2400" dirty="0">
                        <a:latin typeface="Times New Roman" pitchFamily="18" charset="0"/>
                        <a:cs typeface="Times New Roman" pitchFamily="18" charset="0"/>
                      </a:endParaRPr>
                    </a:p>
                  </a:txBody>
                  <a:tcPr/>
                </a:tc>
              </a:tr>
              <a:tr h="370840">
                <a:tc>
                  <a:txBody>
                    <a:bodyPr/>
                    <a:lstStyle/>
                    <a:p>
                      <a:r>
                        <a:rPr lang="en-US" sz="2400" dirty="0" smtClean="0">
                          <a:latin typeface="Times New Roman" pitchFamily="18" charset="0"/>
                          <a:cs typeface="Times New Roman" pitchFamily="18" charset="0"/>
                        </a:rPr>
                        <a:t>Error</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28.6</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12</a:t>
                      </a:r>
                      <a:endParaRPr lang="en-US" sz="2400" dirty="0">
                        <a:latin typeface="Times New Roman" pitchFamily="18" charset="0"/>
                        <a:cs typeface="Times New Roman" pitchFamily="18" charset="0"/>
                      </a:endParaRPr>
                    </a:p>
                  </a:txBody>
                  <a:tcPr/>
                </a:tc>
                <a:tc>
                  <a:txBody>
                    <a:bodyPr/>
                    <a:lstStyle/>
                    <a:p>
                      <a:r>
                        <a:rPr lang="en-US" sz="2400" dirty="0" smtClean="0">
                          <a:latin typeface="Times New Roman" pitchFamily="18" charset="0"/>
                          <a:cs typeface="Times New Roman" pitchFamily="18" charset="0"/>
                        </a:rPr>
                        <a:t>SSE/(k-1)(b-1)=MSE</a:t>
                      </a:r>
                    </a:p>
                    <a:p>
                      <a:pPr marL="0" marR="0" indent="0" algn="l" defTabSz="914400" rtl="0" eaLnBrk="1" fontAlgn="auto" latinLnBrk="0" hangingPunct="1">
                        <a:lnSpc>
                          <a:spcPct val="100000"/>
                        </a:lnSpc>
                        <a:spcBef>
                          <a:spcPts val="0"/>
                        </a:spcBef>
                        <a:spcAft>
                          <a:spcPts val="0"/>
                        </a:spcAft>
                        <a:buClrTx/>
                        <a:buSzTx/>
                        <a:buFontTx/>
                        <a:buNone/>
                        <a:tabLst/>
                        <a:defRPr/>
                      </a:pPr>
                      <a:r>
                        <a:rPr lang="en-US" sz="2400" dirty="0" smtClean="0">
                          <a:latin typeface="Times New Roman" pitchFamily="18" charset="0"/>
                          <a:cs typeface="Times New Roman" pitchFamily="18" charset="0"/>
                        </a:rPr>
                        <a:t>28.6/12=2.383</a:t>
                      </a:r>
                    </a:p>
                  </a:txBody>
                  <a:tcPr/>
                </a:tc>
                <a:tc>
                  <a:txBody>
                    <a:bodyPr/>
                    <a:lstStyle/>
                    <a:p>
                      <a:endParaRPr lang="en-US" sz="2400" dirty="0">
                        <a:latin typeface="Times New Roman" pitchFamily="18" charset="0"/>
                        <a:cs typeface="Times New Roman" pitchFamily="18" charset="0"/>
                      </a:endParaRPr>
                    </a:p>
                  </a:txBody>
                  <a:tcPr/>
                </a:tc>
              </a:tr>
              <a:tr h="370840">
                <a:tc>
                  <a:txBody>
                    <a:bodyPr/>
                    <a:lstStyle/>
                    <a:p>
                      <a:pPr algn="r"/>
                      <a:r>
                        <a:rPr lang="en-US" sz="2400" dirty="0" smtClean="0">
                          <a:solidFill>
                            <a:schemeClr val="tx1"/>
                          </a:solidFill>
                          <a:latin typeface="Times New Roman" pitchFamily="18" charset="0"/>
                          <a:cs typeface="Times New Roman" pitchFamily="18" charset="0"/>
                        </a:rPr>
                        <a:t>Total </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139.2</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r>
                        <a:rPr lang="en-US" sz="2400" dirty="0" smtClean="0">
                          <a:solidFill>
                            <a:schemeClr val="tx1"/>
                          </a:solidFill>
                          <a:latin typeface="Times New Roman" pitchFamily="18" charset="0"/>
                          <a:cs typeface="Times New Roman" pitchFamily="18" charset="0"/>
                        </a:rPr>
                        <a:t>20-1=19</a:t>
                      </a:r>
                      <a:endParaRPr lang="en-US" sz="2400" dirty="0">
                        <a:solidFill>
                          <a:schemeClr val="tx1"/>
                        </a:solidFill>
                        <a:latin typeface="Times New Roman" pitchFamily="18" charset="0"/>
                        <a:cs typeface="Times New Roman" pitchFamily="18" charset="0"/>
                      </a:endParaRPr>
                    </a:p>
                  </a:txBody>
                  <a:tcPr>
                    <a:solidFill>
                      <a:srgbClr val="FFFF00"/>
                    </a:solidFill>
                  </a:tcPr>
                </a:tc>
                <a:tc>
                  <a:txBody>
                    <a:bodyPr/>
                    <a:lstStyle/>
                    <a:p>
                      <a:endParaRPr lang="en-US" sz="2400" dirty="0">
                        <a:latin typeface="Times New Roman" pitchFamily="18" charset="0"/>
                        <a:cs typeface="Times New Roman" pitchFamily="18" charset="0"/>
                      </a:endParaRPr>
                    </a:p>
                  </a:txBody>
                  <a:tcPr/>
                </a:tc>
                <a:tc>
                  <a:txBody>
                    <a:bodyPr/>
                    <a:lstStyle/>
                    <a:p>
                      <a:endParaRPr lang="en-US" sz="24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39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381000"/>
            <a:ext cx="9131643" cy="646331"/>
          </a:xfrm>
          <a:prstGeom prst="rect">
            <a:avLst/>
          </a:prstGeom>
          <a:noFill/>
        </p:spPr>
        <p:txBody>
          <a:bodyPr wrap="square" rtlCol="0">
            <a:spAutoFit/>
          </a:bodyPr>
          <a:lstStyle/>
          <a:p>
            <a:pPr marL="280988" indent="-280988" algn="ctr">
              <a:buClr>
                <a:srgbClr val="FF0000"/>
              </a:buClr>
            </a:pPr>
            <a:r>
              <a:rPr lang="en-US" sz="3600" dirty="0" smtClean="0">
                <a:solidFill>
                  <a:srgbClr val="FF0000"/>
                </a:solidFill>
                <a:latin typeface="Times New Roman" pitchFamily="18" charset="0"/>
                <a:cs typeface="Times New Roman" pitchFamily="18" charset="0"/>
              </a:rPr>
              <a:t>Example 6</a:t>
            </a:r>
          </a:p>
        </p:txBody>
      </p:sp>
      <p:sp>
        <p:nvSpPr>
          <p:cNvPr id="6" name="TextBox 5"/>
          <p:cNvSpPr txBox="1"/>
          <p:nvPr/>
        </p:nvSpPr>
        <p:spPr>
          <a:xfrm>
            <a:off x="381000" y="1143000"/>
            <a:ext cx="8534400" cy="4832092"/>
          </a:xfrm>
          <a:prstGeom prst="rect">
            <a:avLst/>
          </a:prstGeom>
          <a:noFill/>
        </p:spPr>
        <p:txBody>
          <a:bodyPr wrap="square" rtlCol="0">
            <a:spAutoFit/>
          </a:bodyPr>
          <a:lstStyle/>
          <a:p>
            <a:pPr marL="234950" indent="-234950">
              <a:buFont typeface="Courier New" pitchFamily="49" charset="0"/>
              <a:buChar char="o"/>
            </a:pPr>
            <a:r>
              <a:rPr lang="en-US" sz="2800" dirty="0" smtClean="0">
                <a:latin typeface="Times New Roman" pitchFamily="18" charset="0"/>
                <a:cs typeface="Times New Roman" pitchFamily="18" charset="0"/>
              </a:rPr>
              <a:t>Concerning treatment mean, F=4.532 . Hence, we reject the null hypothesis. The treatment means are not the same.</a:t>
            </a:r>
          </a:p>
          <a:p>
            <a:pPr marL="234950" indent="-234950">
              <a:buFont typeface="Courier New" pitchFamily="49" charset="0"/>
              <a:buChar char="o"/>
            </a:pPr>
            <a:r>
              <a:rPr lang="en-US" sz="2800" dirty="0" smtClean="0">
                <a:latin typeface="Times New Roman" pitchFamily="18" charset="0"/>
                <a:cs typeface="Times New Roman" pitchFamily="18" charset="0"/>
              </a:rPr>
              <a:t>Concerning block mean, F=8.204. Hence, we reject the null hypothesis. The mean time varies from driver to driver. </a:t>
            </a:r>
          </a:p>
          <a:p>
            <a:pPr marL="234950" indent="-234950">
              <a:buFont typeface="Courier New" pitchFamily="49" charset="0"/>
              <a:buChar char="o"/>
            </a:pPr>
            <a:endParaRPr lang="en-US" sz="2800" dirty="0" smtClean="0">
              <a:latin typeface="Times New Roman" pitchFamily="18" charset="0"/>
              <a:cs typeface="Times New Roman" pitchFamily="18" charset="0"/>
            </a:endParaRPr>
          </a:p>
          <a:p>
            <a:pPr marL="234950" indent="-234950">
              <a:buFont typeface="Courier New" pitchFamily="49" charset="0"/>
              <a:buChar char="o"/>
            </a:pPr>
            <a:endParaRPr lang="en-US" sz="2800" dirty="0" smtClean="0">
              <a:latin typeface="Times New Roman" pitchFamily="18" charset="0"/>
              <a:cs typeface="Times New Roman" pitchFamily="18" charset="0"/>
            </a:endParaRPr>
          </a:p>
          <a:p>
            <a:pPr marL="234950" indent="-234950">
              <a:buFont typeface="Courier New" pitchFamily="49" charset="0"/>
              <a:buChar char="o"/>
            </a:pPr>
            <a:endParaRPr lang="en-US" sz="2800" dirty="0" smtClean="0">
              <a:latin typeface="Times New Roman" pitchFamily="18" charset="0"/>
              <a:cs typeface="Times New Roman" pitchFamily="18" charset="0"/>
            </a:endParaRPr>
          </a:p>
          <a:p>
            <a:pPr marL="234950" indent="-234950" algn="ctr"/>
            <a:r>
              <a:rPr lang="en-US" sz="2800" dirty="0" smtClean="0">
                <a:latin typeface="Times New Roman" pitchFamily="18" charset="0"/>
                <a:cs typeface="Times New Roman" pitchFamily="18" charset="0"/>
              </a:rPr>
              <a:t>THE END</a:t>
            </a:r>
          </a:p>
          <a:p>
            <a:r>
              <a:rPr lang="en-US" sz="2800" dirty="0" smtClean="0">
                <a:latin typeface="Times New Roman" pitchFamily="18" charset="0"/>
                <a:cs typeface="Times New Roman" pitchFamily="18" charset="0"/>
              </a:rPr>
              <a:t> </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pPr algn="ctr"/>
            <a:r>
              <a:rPr lang="en-US" sz="4400" dirty="0" smtClean="0">
                <a:latin typeface="Times New Roman" pitchFamily="18" charset="0"/>
                <a:cs typeface="Times New Roman" pitchFamily="18" charset="0"/>
              </a:rPr>
              <a:t>Characteristics of F-Distribution</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4</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95400"/>
            <a:ext cx="8839200" cy="4524315"/>
          </a:xfrm>
          <a:prstGeom prst="rect">
            <a:avLst/>
          </a:prstGeom>
          <a:noFill/>
        </p:spPr>
        <p:txBody>
          <a:bodyPr wrap="square" rtlCol="0">
            <a:spAutoFit/>
          </a:bodyPr>
          <a:lstStyle/>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There is a “family” of F</a:t>
            </a:r>
            <a:r>
              <a:rPr lang="en-US" sz="3200" i="1"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Distributions.</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Each member of the family is determined by two parameters: the numerator degrees of freedom and the denominator degrees of freedom.</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F cannot be negative, and it is a continuous distribution.</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The </a:t>
            </a:r>
            <a:r>
              <a:rPr lang="en-US" sz="3200" i="1" dirty="0" smtClean="0">
                <a:latin typeface="Times New Roman" pitchFamily="18" charset="0"/>
                <a:cs typeface="Times New Roman" pitchFamily="18" charset="0"/>
              </a:rPr>
              <a:t>F</a:t>
            </a:r>
            <a:r>
              <a:rPr lang="en-US" sz="3200" dirty="0" smtClean="0">
                <a:latin typeface="Times New Roman" pitchFamily="18" charset="0"/>
                <a:cs typeface="Times New Roman" pitchFamily="18" charset="0"/>
              </a:rPr>
              <a:t> distribution is positively skewed.</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Its values range from 0 </a:t>
            </a:r>
            <a:r>
              <a:rPr lang="en-US" sz="3200" i="1" dirty="0" smtClean="0">
                <a:latin typeface="Times New Roman" pitchFamily="18" charset="0"/>
                <a:cs typeface="Times New Roman" pitchFamily="18" charset="0"/>
              </a:rPr>
              <a:t>to</a:t>
            </a:r>
            <a:r>
              <a:rPr lang="en-US"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sym typeface="Symbol" pitchFamily="18" charset="2"/>
              </a:rPr>
              <a:t></a:t>
            </a:r>
            <a:r>
              <a:rPr lang="en-US" sz="3200" dirty="0" smtClean="0">
                <a:latin typeface="Times New Roman" pitchFamily="18" charset="0"/>
                <a:cs typeface="Times New Roman" pitchFamily="18" charset="0"/>
              </a:rPr>
              <a:t> .  As </a:t>
            </a:r>
            <a:r>
              <a:rPr lang="en-US" sz="3200" i="1" dirty="0" smtClean="0">
                <a:latin typeface="Times New Roman" pitchFamily="18" charset="0"/>
                <a:cs typeface="Times New Roman" pitchFamily="18" charset="0"/>
              </a:rPr>
              <a:t>F </a:t>
            </a:r>
            <a:r>
              <a:rPr lang="en-US" sz="3200" dirty="0" smtClean="0">
                <a:latin typeface="Times New Roman" pitchFamily="18" charset="0"/>
                <a:cs typeface="Times New Roman" pitchFamily="18" charset="0"/>
                <a:sym typeface="Symbol" pitchFamily="18" charset="2"/>
              </a:rPr>
              <a:t> </a:t>
            </a:r>
            <a:r>
              <a:rPr lang="en-US" sz="3200" dirty="0" smtClean="0">
                <a:latin typeface="Times New Roman" pitchFamily="18" charset="0"/>
                <a:cs typeface="Times New Roman" pitchFamily="18" charset="0"/>
              </a:rPr>
              <a:t> the curve approaches the X-axis. </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990600"/>
          </a:xfrm>
        </p:spPr>
        <p:txBody>
          <a:bodyPr>
            <a:normAutofit/>
          </a:bodyPr>
          <a:lstStyle/>
          <a:p>
            <a:pPr algn="ctr"/>
            <a:r>
              <a:rPr lang="en-US" sz="4400" dirty="0" smtClean="0">
                <a:latin typeface="Times New Roman" pitchFamily="18" charset="0"/>
                <a:cs typeface="Times New Roman" pitchFamily="18" charset="0"/>
              </a:rPr>
              <a:t>Comparing Two Population Variances</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5</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304800" y="1295400"/>
            <a:ext cx="8839200" cy="4031873"/>
          </a:xfrm>
          <a:prstGeom prst="rect">
            <a:avLst/>
          </a:prstGeom>
          <a:noFill/>
        </p:spPr>
        <p:txBody>
          <a:bodyPr wrap="square" rtlCol="0">
            <a:spAutoFit/>
          </a:bodyPr>
          <a:lstStyle/>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The aim of this test is to compare two population variances, </a:t>
            </a:r>
            <a:r>
              <a:rPr lang="el-GR" sz="3200" dirty="0" smtClean="0">
                <a:latin typeface="Times New Roman"/>
                <a:cs typeface="Times New Roman"/>
              </a:rPr>
              <a:t>σ</a:t>
            </a:r>
            <a:r>
              <a:rPr lang="en-US" sz="3200" baseline="-25000" dirty="0" smtClean="0">
                <a:latin typeface="Times New Roman"/>
                <a:cs typeface="Times New Roman"/>
              </a:rPr>
              <a:t>1</a:t>
            </a:r>
            <a:r>
              <a:rPr lang="en-US" sz="3200" baseline="30000" dirty="0" smtClean="0">
                <a:latin typeface="Times New Roman"/>
                <a:cs typeface="Times New Roman"/>
              </a:rPr>
              <a:t>2</a:t>
            </a:r>
            <a:r>
              <a:rPr lang="en-US" sz="3200" dirty="0" smtClean="0">
                <a:latin typeface="Times New Roman"/>
                <a:cs typeface="Times New Roman"/>
              </a:rPr>
              <a:t> </a:t>
            </a:r>
            <a:r>
              <a:rPr lang="en-US" sz="3200" dirty="0" smtClean="0">
                <a:latin typeface="Times New Roman" pitchFamily="18" charset="0"/>
                <a:cs typeface="Times New Roman" pitchFamily="18" charset="0"/>
              </a:rPr>
              <a:t>and </a:t>
            </a:r>
            <a:r>
              <a:rPr lang="el-GR" sz="3200" dirty="0" smtClean="0">
                <a:latin typeface="Times New Roman"/>
                <a:cs typeface="Times New Roman"/>
              </a:rPr>
              <a:t>σ</a:t>
            </a:r>
            <a:r>
              <a:rPr lang="en-US" sz="3200" baseline="-25000" dirty="0" smtClean="0">
                <a:latin typeface="Times New Roman"/>
                <a:cs typeface="Times New Roman"/>
              </a:rPr>
              <a:t>2</a:t>
            </a:r>
            <a:r>
              <a:rPr lang="en-US" sz="3200" baseline="30000" dirty="0" smtClean="0">
                <a:latin typeface="Times New Roman"/>
                <a:cs typeface="Times New Roman"/>
              </a:rPr>
              <a:t>2</a:t>
            </a:r>
            <a:r>
              <a:rPr lang="en-US" sz="3200" dirty="0" smtClean="0">
                <a:latin typeface="Times New Roman"/>
                <a:cs typeface="Times New Roman"/>
              </a:rPr>
              <a:t> </a:t>
            </a:r>
            <a:r>
              <a:rPr lang="en-US" sz="3200" dirty="0" smtClean="0">
                <a:latin typeface="Times New Roman" pitchFamily="18" charset="0"/>
                <a:cs typeface="Times New Roman" pitchFamily="18" charset="0"/>
              </a:rPr>
              <a:t>, based on two independent random samples of size n</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 and n</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 respectively.</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The assumption is that the two independent random samples come from two normally distributed populations. </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The formula for test statistic is </a:t>
            </a:r>
          </a:p>
          <a:p>
            <a:pPr marL="280988" indent="-280988">
              <a:buClr>
                <a:srgbClr val="FF0000"/>
              </a:buClr>
            </a:pPr>
            <a:endParaRPr lang="en-US" sz="3200" dirty="0">
              <a:latin typeface="Times New Roman" pitchFamily="18" charset="0"/>
              <a:cs typeface="Times New Roman" pitchFamily="18" charset="0"/>
            </a:endParaRPr>
          </a:p>
        </p:txBody>
      </p:sp>
      <p:graphicFrame>
        <p:nvGraphicFramePr>
          <p:cNvPr id="6" name="Object 5"/>
          <p:cNvGraphicFramePr>
            <a:graphicFrameLocks noChangeAspect="1"/>
          </p:cNvGraphicFramePr>
          <p:nvPr/>
        </p:nvGraphicFramePr>
        <p:xfrm>
          <a:off x="2895600" y="4800600"/>
          <a:ext cx="2057400" cy="1600200"/>
        </p:xfrm>
        <a:graphic>
          <a:graphicData uri="http://schemas.openxmlformats.org/presentationml/2006/ole">
            <p:oleObj spid="_x0000_s1026" name="Equation" r:id="rId4" imgW="431640" imgH="4572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990600"/>
          </a:xfrm>
        </p:spPr>
        <p:txBody>
          <a:bodyPr>
            <a:normAutofit/>
          </a:bodyPr>
          <a:lstStyle/>
          <a:p>
            <a:pPr algn="ctr"/>
            <a:r>
              <a:rPr lang="en-US" sz="4400" dirty="0" smtClean="0">
                <a:latin typeface="Times New Roman" pitchFamily="18" charset="0"/>
                <a:cs typeface="Times New Roman" pitchFamily="18" charset="0"/>
              </a:rPr>
              <a:t>Comparing Two Population Variances</a:t>
            </a:r>
            <a:endParaRPr lang="en-US" sz="4400" b="1" dirty="0">
              <a:solidFill>
                <a:srgbClr val="FF0000"/>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6</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152400" y="1976497"/>
            <a:ext cx="8991600" cy="2062103"/>
          </a:xfrm>
          <a:prstGeom prst="rect">
            <a:avLst/>
          </a:prstGeom>
          <a:noFill/>
        </p:spPr>
        <p:txBody>
          <a:bodyPr wrap="square" rtlCol="0">
            <a:spAutoFit/>
          </a:bodyPr>
          <a:lstStyle/>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The F ratio will be larger than 1. </a:t>
            </a:r>
          </a:p>
          <a:p>
            <a:pPr marL="280988" indent="-280988">
              <a:buClr>
                <a:srgbClr val="FF0000"/>
              </a:buClr>
              <a:buFont typeface="Courier New" pitchFamily="49" charset="0"/>
              <a:buChar char="o"/>
            </a:pPr>
            <a:r>
              <a:rPr lang="en-US" sz="3200" dirty="0" smtClean="0">
                <a:latin typeface="Times New Roman" pitchFamily="18" charset="0"/>
                <a:cs typeface="Times New Roman" pitchFamily="18" charset="0"/>
              </a:rPr>
              <a:t>n</a:t>
            </a:r>
            <a:r>
              <a:rPr lang="en-US" sz="3200" baseline="-25000" dirty="0" smtClean="0">
                <a:latin typeface="Times New Roman" pitchFamily="18" charset="0"/>
                <a:cs typeface="Times New Roman" pitchFamily="18" charset="0"/>
              </a:rPr>
              <a:t>1</a:t>
            </a:r>
            <a:r>
              <a:rPr lang="en-US" sz="3200" dirty="0" smtClean="0">
                <a:latin typeface="Times New Roman" pitchFamily="18" charset="0"/>
                <a:cs typeface="Times New Roman" pitchFamily="18" charset="0"/>
              </a:rPr>
              <a:t>-1: degree of freedom of numerator and n</a:t>
            </a:r>
            <a:r>
              <a:rPr lang="en-US" sz="3200" baseline="-25000" dirty="0" smtClean="0">
                <a:latin typeface="Times New Roman" pitchFamily="18" charset="0"/>
                <a:cs typeface="Times New Roman" pitchFamily="18" charset="0"/>
              </a:rPr>
              <a:t>2</a:t>
            </a:r>
            <a:r>
              <a:rPr lang="en-US" sz="3200" dirty="0" smtClean="0">
                <a:latin typeface="Times New Roman" pitchFamily="18" charset="0"/>
                <a:cs typeface="Times New Roman" pitchFamily="18" charset="0"/>
              </a:rPr>
              <a:t>-1: degree of freedom of denominator.</a:t>
            </a:r>
          </a:p>
          <a:p>
            <a:pPr marL="280988" indent="-280988">
              <a:buClr>
                <a:srgbClr val="FF0000"/>
              </a:buClr>
            </a:pP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par>
                                <p:cTn id="9" presetID="20" presetClass="emph" presetSubtype="0" repeatCount="indefinite" fill="hold" grpId="0" nodeType="withEffect">
                                  <p:stCondLst>
                                    <p:cond delay="0"/>
                                  </p:stCondLst>
                                  <p:endCondLst>
                                    <p:cond evt="onNext" delay="0">
                                      <p:tgtEl>
                                        <p:sldTgt/>
                                      </p:tgtEl>
                                    </p:cond>
                                  </p:endCondLst>
                                  <p:iterate type="lt">
                                    <p:tmPct val="10000"/>
                                  </p:iterate>
                                  <p:childTnLst>
                                    <p:set>
                                      <p:cBhvr override="childStyle">
                                        <p:cTn id="10" dur="500" autoRev="1" fill="hold"/>
                                        <p:tgtEl>
                                          <p:spTgt spid="2"/>
                                        </p:tgtEl>
                                        <p:attrNameLst>
                                          <p:attrName>style.color</p:attrName>
                                        </p:attrNameLst>
                                      </p:cBhvr>
                                      <p:to>
                                        <p:clrVal>
                                          <a:schemeClr val="accent2"/>
                                        </p:clrVal>
                                      </p:to>
                                    </p:set>
                                    <p:set>
                                      <p:cBhvr>
                                        <p:cTn id="11" dur="500" autoRev="1" fill="hold"/>
                                        <p:tgtEl>
                                          <p:spTgt spid="2"/>
                                        </p:tgtEl>
                                        <p:attrNameLst>
                                          <p:attrName>fillcolor</p:attrName>
                                        </p:attrNameLst>
                                      </p:cBhvr>
                                      <p:to>
                                        <p:clrVal>
                                          <a:schemeClr val="accent2"/>
                                        </p:clrVal>
                                      </p:to>
                                    </p:set>
                                    <p:set>
                                      <p:cBhvr>
                                        <p:cTn id="12" dur="500" autoRev="1" fill="hold"/>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7</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762000"/>
            <a:ext cx="8991600" cy="3539430"/>
          </a:xfrm>
          <a:prstGeom prst="rect">
            <a:avLst/>
          </a:prstGeom>
          <a:noFill/>
        </p:spPr>
        <p:txBody>
          <a:bodyPr wrap="square" rtlCol="0">
            <a:spAutoFit/>
          </a:bodyPr>
          <a:lstStyle/>
          <a:p>
            <a:pPr marL="280988" indent="-280988">
              <a:buClr>
                <a:srgbClr val="FF0000"/>
              </a:buClr>
            </a:pPr>
            <a:r>
              <a:rPr lang="en-US" sz="3200" dirty="0" smtClean="0">
                <a:solidFill>
                  <a:srgbClr val="FF0000"/>
                </a:solidFill>
                <a:latin typeface="Times New Roman" pitchFamily="18" charset="0"/>
                <a:cs typeface="Times New Roman" pitchFamily="18" charset="0"/>
              </a:rPr>
              <a:t>Example 1:</a:t>
            </a:r>
          </a:p>
          <a:p>
            <a:pPr marL="280988" indent="-280988">
              <a:buClr>
                <a:srgbClr val="FF0000"/>
              </a:buClr>
            </a:pPr>
            <a:r>
              <a:rPr lang="en-US" sz="3200" dirty="0" smtClean="0">
                <a:latin typeface="Times New Roman" pitchFamily="18" charset="0"/>
                <a:cs typeface="Times New Roman" pitchFamily="18" charset="0"/>
              </a:rPr>
              <a:t>A random sample of eight observations from the first sample resulted in a standard deviation of 10. A random sample of six observations from the second sample gave a standard deviation of 7. At the 0.02 significance level, is there a difference in the variance of the two populations?</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8</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0" y="762000"/>
            <a:ext cx="8991600" cy="5016758"/>
          </a:xfrm>
          <a:prstGeom prst="rect">
            <a:avLst/>
          </a:prstGeom>
          <a:noFill/>
        </p:spPr>
        <p:txBody>
          <a:bodyPr wrap="square" rtlCol="0">
            <a:spAutoFit/>
          </a:bodyPr>
          <a:lstStyle/>
          <a:p>
            <a:pPr marL="280988" indent="-280988">
              <a:buClr>
                <a:srgbClr val="FF0000"/>
              </a:buClr>
            </a:pPr>
            <a:r>
              <a:rPr lang="en-US" sz="3200" dirty="0" smtClean="0">
                <a:solidFill>
                  <a:srgbClr val="FF0000"/>
                </a:solidFill>
                <a:latin typeface="Times New Roman" pitchFamily="18" charset="0"/>
                <a:cs typeface="Times New Roman" pitchFamily="18" charset="0"/>
              </a:rPr>
              <a:t>Example 1:</a:t>
            </a:r>
          </a:p>
          <a:p>
            <a:pPr marL="280988" indent="-280988">
              <a:buClr>
                <a:srgbClr val="FF0000"/>
              </a:buClr>
            </a:pPr>
            <a:r>
              <a:rPr lang="en-US" sz="3200" b="1" dirty="0" smtClean="0">
                <a:latin typeface="Times New Roman" pitchFamily="18" charset="0"/>
                <a:cs typeface="Times New Roman" pitchFamily="18" charset="0"/>
              </a:rPr>
              <a:t>Step 1:</a:t>
            </a:r>
            <a:r>
              <a:rPr lang="en-US" sz="3200" dirty="0" smtClean="0">
                <a:latin typeface="Times New Roman" pitchFamily="18" charset="0"/>
                <a:cs typeface="Times New Roman" pitchFamily="18" charset="0"/>
              </a:rPr>
              <a: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 </a:t>
            </a:r>
            <a:r>
              <a:rPr lang="el-GR" sz="3200" dirty="0" smtClean="0">
                <a:latin typeface="Times New Roman"/>
                <a:cs typeface="Times New Roman"/>
              </a:rPr>
              <a:t>σ</a:t>
            </a:r>
            <a:r>
              <a:rPr lang="en-US" sz="3200" baseline="-25000" dirty="0" smtClean="0">
                <a:latin typeface="Times New Roman"/>
                <a:cs typeface="Times New Roman"/>
              </a:rPr>
              <a:t>1</a:t>
            </a:r>
            <a:r>
              <a:rPr lang="en-US" sz="3200" baseline="30000" dirty="0" smtClean="0">
                <a:latin typeface="Times New Roman"/>
                <a:cs typeface="Times New Roman"/>
              </a:rPr>
              <a:t>2</a:t>
            </a:r>
            <a:r>
              <a:rPr lang="en-US" sz="3200" dirty="0" smtClean="0">
                <a:latin typeface="Times New Roman"/>
                <a:cs typeface="Times New Roman"/>
              </a:rPr>
              <a:t> =</a:t>
            </a:r>
            <a:r>
              <a:rPr lang="el-GR" sz="3200" dirty="0" smtClean="0">
                <a:latin typeface="Times New Roman"/>
                <a:cs typeface="Times New Roman"/>
              </a:rPr>
              <a:t> σ</a:t>
            </a:r>
            <a:r>
              <a:rPr lang="en-US" sz="3200" baseline="-25000" dirty="0" smtClean="0">
                <a:latin typeface="Times New Roman"/>
                <a:cs typeface="Times New Roman"/>
              </a:rPr>
              <a:t>2</a:t>
            </a:r>
            <a:r>
              <a:rPr lang="en-US" sz="3200" baseline="30000" dirty="0" smtClean="0">
                <a:latin typeface="Times New Roman"/>
                <a:cs typeface="Times New Roman"/>
              </a:rPr>
              <a:t>2 </a:t>
            </a:r>
            <a:r>
              <a:rPr lang="en-US" sz="3200" dirty="0" smtClean="0">
                <a:latin typeface="Times New Roman"/>
                <a:cs typeface="Times New Roman"/>
              </a:rPr>
              <a:t> 		H</a:t>
            </a:r>
            <a:r>
              <a:rPr lang="en-US" sz="3200" baseline="-25000" dirty="0" smtClean="0">
                <a:latin typeface="Times New Roman"/>
                <a:cs typeface="Times New Roman"/>
              </a:rPr>
              <a:t>1</a:t>
            </a:r>
            <a:r>
              <a:rPr lang="en-US" sz="3200" dirty="0" smtClean="0">
                <a:latin typeface="Times New Roman"/>
                <a:cs typeface="Times New Roman"/>
              </a:rPr>
              <a:t>:</a:t>
            </a:r>
            <a:r>
              <a:rPr lang="el-GR" sz="3200" dirty="0" smtClean="0">
                <a:latin typeface="Times New Roman"/>
                <a:cs typeface="Times New Roman"/>
              </a:rPr>
              <a:t> σ</a:t>
            </a:r>
            <a:r>
              <a:rPr lang="en-US" sz="3200" baseline="-25000" dirty="0" smtClean="0">
                <a:latin typeface="Times New Roman"/>
                <a:cs typeface="Times New Roman"/>
              </a:rPr>
              <a:t>1</a:t>
            </a:r>
            <a:r>
              <a:rPr lang="en-US" sz="3200" baseline="30000" dirty="0" smtClean="0">
                <a:latin typeface="Times New Roman"/>
                <a:cs typeface="Times New Roman"/>
              </a:rPr>
              <a:t>2</a:t>
            </a:r>
            <a:r>
              <a:rPr lang="en-US" sz="3200" dirty="0" smtClean="0">
                <a:latin typeface="Times New Roman"/>
                <a:cs typeface="Times New Roman"/>
              </a:rPr>
              <a:t> ≠</a:t>
            </a:r>
            <a:r>
              <a:rPr lang="el-GR" sz="3200" dirty="0" smtClean="0">
                <a:latin typeface="Times New Roman"/>
                <a:cs typeface="Times New Roman"/>
              </a:rPr>
              <a:t> σ</a:t>
            </a:r>
            <a:r>
              <a:rPr lang="en-US" sz="3200" baseline="-25000" dirty="0" smtClean="0">
                <a:latin typeface="Times New Roman"/>
                <a:cs typeface="Times New Roman"/>
              </a:rPr>
              <a:t>2</a:t>
            </a:r>
            <a:r>
              <a:rPr lang="en-US" sz="3200" baseline="30000" dirty="0" smtClean="0">
                <a:latin typeface="Times New Roman"/>
                <a:cs typeface="Times New Roman"/>
              </a:rPr>
              <a:t>2</a:t>
            </a:r>
            <a:r>
              <a:rPr lang="en-US" sz="3200" dirty="0" smtClean="0">
                <a:latin typeface="Times New Roman"/>
                <a:cs typeface="Times New Roman"/>
              </a:rPr>
              <a:t> </a:t>
            </a:r>
          </a:p>
          <a:p>
            <a:pPr marL="280988" indent="-280988">
              <a:buClr>
                <a:srgbClr val="FF0000"/>
              </a:buClr>
            </a:pPr>
            <a:r>
              <a:rPr lang="en-US" sz="3200" b="1" dirty="0" smtClean="0">
                <a:latin typeface="Times New Roman"/>
                <a:cs typeface="Times New Roman"/>
              </a:rPr>
              <a:t>Step 2: </a:t>
            </a:r>
            <a:r>
              <a:rPr lang="en-US" sz="3200" dirty="0" smtClean="0">
                <a:latin typeface="Times New Roman"/>
                <a:cs typeface="Times New Roman"/>
              </a:rPr>
              <a:t>With degree of freedom of numerator n</a:t>
            </a:r>
            <a:r>
              <a:rPr lang="en-US" sz="3200" baseline="-25000" dirty="0" smtClean="0">
                <a:latin typeface="Times New Roman"/>
                <a:cs typeface="Times New Roman"/>
              </a:rPr>
              <a:t>1</a:t>
            </a:r>
            <a:r>
              <a:rPr lang="en-US" sz="3200" dirty="0" smtClean="0">
                <a:latin typeface="Times New Roman"/>
                <a:cs typeface="Times New Roman"/>
              </a:rPr>
              <a:t>-1 =7</a:t>
            </a:r>
          </a:p>
          <a:p>
            <a:pPr marL="280988" indent="-280988">
              <a:buClr>
                <a:srgbClr val="FF0000"/>
              </a:buClr>
            </a:pPr>
            <a:r>
              <a:rPr lang="en-US" sz="3200" dirty="0" smtClean="0">
                <a:latin typeface="Times New Roman"/>
                <a:cs typeface="Times New Roman"/>
              </a:rPr>
              <a:t>degree of freedom of denominator n</a:t>
            </a:r>
            <a:r>
              <a:rPr lang="en-US" sz="3200" baseline="-25000" dirty="0" smtClean="0">
                <a:latin typeface="Times New Roman"/>
                <a:cs typeface="Times New Roman"/>
              </a:rPr>
              <a:t>2</a:t>
            </a:r>
            <a:r>
              <a:rPr lang="en-US" sz="3200" dirty="0" smtClean="0">
                <a:latin typeface="Times New Roman"/>
                <a:cs typeface="Times New Roman"/>
              </a:rPr>
              <a:t> -2=5 and </a:t>
            </a:r>
            <a:r>
              <a:rPr lang="el-GR" sz="3200" dirty="0" smtClean="0">
                <a:latin typeface="Times New Roman"/>
                <a:cs typeface="Times New Roman"/>
              </a:rPr>
              <a:t>α</a:t>
            </a:r>
            <a:r>
              <a:rPr lang="en-US" sz="3200" dirty="0" smtClean="0">
                <a:latin typeface="Times New Roman"/>
                <a:cs typeface="Times New Roman"/>
              </a:rPr>
              <a:t>/2=0.01, we find the critical value to be 10.5. (Use appendix G, page 715)  </a:t>
            </a:r>
          </a:p>
          <a:p>
            <a:pPr marL="280988" indent="-280988">
              <a:buClr>
                <a:srgbClr val="FF0000"/>
              </a:buClr>
            </a:pPr>
            <a:r>
              <a:rPr lang="en-US" sz="3200" dirty="0" smtClean="0">
                <a:latin typeface="Times New Roman"/>
                <a:cs typeface="Times New Roman"/>
              </a:rPr>
              <a:t>	Decision Rule: Reject the null hypothesis if the test statistic F is greater than 10.5. </a:t>
            </a:r>
          </a:p>
          <a:p>
            <a:pPr marL="280988" indent="-280988">
              <a:buClr>
                <a:srgbClr val="FF0000"/>
              </a:buClr>
            </a:pPr>
            <a:r>
              <a:rPr lang="en-US" sz="3200" b="1" dirty="0" smtClean="0">
                <a:latin typeface="Times New Roman"/>
                <a:cs typeface="Times New Roman"/>
              </a:rPr>
              <a:t>Step 3: </a:t>
            </a:r>
          </a:p>
          <a:p>
            <a:pPr marL="280988" indent="-280988">
              <a:buClr>
                <a:srgbClr val="FF0000"/>
              </a:buClr>
            </a:pPr>
            <a:endParaRPr lang="en-US" sz="3200" b="1" dirty="0" smtClean="0">
              <a:latin typeface="Times New Roman" pitchFamily="18" charset="0"/>
              <a:cs typeface="Times New Roman" pitchFamily="18" charset="0"/>
            </a:endParaRPr>
          </a:p>
        </p:txBody>
      </p:sp>
      <p:graphicFrame>
        <p:nvGraphicFramePr>
          <p:cNvPr id="7" name="Object 6"/>
          <p:cNvGraphicFramePr>
            <a:graphicFrameLocks noChangeAspect="1"/>
          </p:cNvGraphicFramePr>
          <p:nvPr/>
        </p:nvGraphicFramePr>
        <p:xfrm>
          <a:off x="1600200" y="5029200"/>
          <a:ext cx="3539836" cy="1600200"/>
        </p:xfrm>
        <a:graphic>
          <a:graphicData uri="http://schemas.openxmlformats.org/presentationml/2006/ole">
            <p:oleObj spid="_x0000_s3075" name="Equation" r:id="rId4" imgW="927000" imgH="41904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D13CB69-C11B-4586-B2A4-1F995E803182}" type="slidenum">
              <a:rPr lang="en-US" sz="1600" smtClean="0">
                <a:latin typeface="Times New Roman" pitchFamily="18" charset="0"/>
                <a:cs typeface="Times New Roman" pitchFamily="18" charset="0"/>
              </a:rPr>
              <a:pPr/>
              <a:t>9</a:t>
            </a:fld>
            <a:endParaRPr lang="en-US" dirty="0">
              <a:latin typeface="Times New Roman" pitchFamily="18" charset="0"/>
              <a:cs typeface="Times New Roman" pitchFamily="18" charset="0"/>
            </a:endParaRPr>
          </a:p>
        </p:txBody>
      </p:sp>
      <p:sp>
        <p:nvSpPr>
          <p:cNvPr id="5" name="Slide Number Placeholder 3"/>
          <p:cNvSpPr txBox="1">
            <a:spLocks/>
          </p:cNvSpPr>
          <p:nvPr/>
        </p:nvSpPr>
        <p:spPr>
          <a:xfrm>
            <a:off x="-5867400" y="6294120"/>
            <a:ext cx="5867400" cy="533400"/>
          </a:xfrm>
          <a:prstGeom prst="rect">
            <a:avLst/>
          </a:prstGeom>
        </p:spPr>
        <p:txBody>
          <a:bodyPr vert="horz" lIns="0" tIns="0" rIns="0" bIns="0" anchor="b"/>
          <a:lstStyle/>
          <a:p>
            <a:pPr marL="0" marR="0" lvl="0" indent="0" defTabSz="914400" rtl="0" eaLnBrk="1" fontAlgn="auto" latinLnBrk="0" hangingPunct="1">
              <a:lnSpc>
                <a:spcPct val="100000"/>
              </a:lnSpc>
              <a:spcBef>
                <a:spcPts val="0"/>
              </a:spcBef>
              <a:spcAft>
                <a:spcPts val="0"/>
              </a:spcAft>
              <a:buClrTx/>
              <a:buSzTx/>
              <a:buFontTx/>
              <a:buNone/>
              <a:tabLst/>
              <a:defRPr/>
            </a:pPr>
            <a:r>
              <a:rPr lang="en-US" dirty="0" smtClean="0">
                <a:solidFill>
                  <a:srgbClr val="FFC000"/>
                </a:solidFill>
                <a:latin typeface="Times New Roman" pitchFamily="18" charset="0"/>
                <a:cs typeface="Times New Roman" pitchFamily="18" charset="0"/>
                <a:sym typeface="Webdings"/>
              </a:rPr>
              <a:t></a:t>
            </a:r>
            <a:r>
              <a:rPr lang="en-US" dirty="0" smtClean="0">
                <a:solidFill>
                  <a:srgbClr val="0000FF"/>
                </a:solidFill>
                <a:latin typeface="Times New Roman" pitchFamily="18" charset="0"/>
                <a:cs typeface="Times New Roman" pitchFamily="18" charset="0"/>
              </a:rPr>
              <a:t>Prepared and taught by </a:t>
            </a:r>
            <a:r>
              <a:rPr lang="en-US" b="1" dirty="0" err="1" smtClean="0">
                <a:solidFill>
                  <a:srgbClr val="FF0000"/>
                </a:solidFill>
                <a:latin typeface="Times New Roman" pitchFamily="18" charset="0"/>
                <a:cs typeface="Times New Roman" pitchFamily="18" charset="0"/>
              </a:rPr>
              <a:t>Mong</a:t>
            </a:r>
            <a:r>
              <a:rPr lang="en-US" b="1" dirty="0" smtClean="0">
                <a:solidFill>
                  <a:srgbClr val="FF0000"/>
                </a:solidFill>
                <a:latin typeface="Times New Roman" pitchFamily="18" charset="0"/>
                <a:cs typeface="Times New Roman" pitchFamily="18" charset="0"/>
              </a:rPr>
              <a:t> Mara</a:t>
            </a:r>
            <a:r>
              <a:rPr lang="en-US" b="1" dirty="0" smtClean="0">
                <a:solidFill>
                  <a:srgbClr val="0000FF"/>
                </a:solidFill>
                <a:latin typeface="Times New Roman" pitchFamily="18" charset="0"/>
                <a:cs typeface="Times New Roman" pitchFamily="18" charset="0"/>
              </a:rPr>
              <a:t>, contact: 012 488 812 </a:t>
            </a:r>
            <a:endParaRPr kumimoji="0" lang="en-US" b="0" i="0" u="none" strike="noStrike" kern="1200" cap="none" spc="0" normalizeH="0" baseline="0" noProof="0" dirty="0">
              <a:ln>
                <a:noFill/>
              </a:ln>
              <a:solidFill>
                <a:srgbClr val="0000FF"/>
              </a:solidFill>
              <a:effectLst/>
              <a:uLnTx/>
              <a:uFillTx/>
              <a:latin typeface="Times New Roman" pitchFamily="18" charset="0"/>
              <a:cs typeface="Times New Roman" pitchFamily="18" charset="0"/>
            </a:endParaRPr>
          </a:p>
        </p:txBody>
      </p:sp>
      <p:sp>
        <p:nvSpPr>
          <p:cNvPr id="8" name="TextBox 7"/>
          <p:cNvSpPr txBox="1"/>
          <p:nvPr/>
        </p:nvSpPr>
        <p:spPr>
          <a:xfrm>
            <a:off x="148280" y="762000"/>
            <a:ext cx="8843319" cy="1569660"/>
          </a:xfrm>
          <a:prstGeom prst="rect">
            <a:avLst/>
          </a:prstGeom>
          <a:noFill/>
        </p:spPr>
        <p:txBody>
          <a:bodyPr wrap="square" rtlCol="0">
            <a:spAutoFit/>
          </a:bodyPr>
          <a:lstStyle/>
          <a:p>
            <a:pPr marL="280988" indent="-280988">
              <a:buClr>
                <a:srgbClr val="FF0000"/>
              </a:buClr>
            </a:pPr>
            <a:r>
              <a:rPr lang="en-US" sz="3200" dirty="0" smtClean="0">
                <a:solidFill>
                  <a:srgbClr val="FF0000"/>
                </a:solidFill>
                <a:latin typeface="Times New Roman" pitchFamily="18" charset="0"/>
                <a:cs typeface="Times New Roman" pitchFamily="18" charset="0"/>
              </a:rPr>
              <a:t>Example 1:</a:t>
            </a:r>
          </a:p>
          <a:p>
            <a:pPr>
              <a:buClr>
                <a:srgbClr val="FF0000"/>
              </a:buClr>
            </a:pPr>
            <a:r>
              <a:rPr lang="en-US" sz="3200" dirty="0" smtClean="0">
                <a:latin typeface="Times New Roman" pitchFamily="18" charset="0"/>
                <a:cs typeface="Times New Roman" pitchFamily="18" charset="0"/>
              </a:rPr>
              <a:t>Do not reject H</a:t>
            </a:r>
            <a:r>
              <a:rPr lang="en-US" sz="3200" baseline="-25000" dirty="0" smtClean="0">
                <a:latin typeface="Times New Roman" pitchFamily="18" charset="0"/>
                <a:cs typeface="Times New Roman" pitchFamily="18" charset="0"/>
              </a:rPr>
              <a:t>0</a:t>
            </a:r>
            <a:r>
              <a:rPr lang="en-US" sz="3200" dirty="0" smtClean="0">
                <a:latin typeface="Times New Roman" pitchFamily="18" charset="0"/>
                <a:cs typeface="Times New Roman" pitchFamily="18" charset="0"/>
              </a:rPr>
              <a:t>. There is no difference in the variations of the two population.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repeatCount="indefinite"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00" fill="hold"/>
                                        <p:tgtEl>
                                          <p:spTgt spid="5"/>
                                        </p:tgtEl>
                                        <p:attrNameLst>
                                          <p:attrName>ppt_x</p:attrName>
                                        </p:attrNameLst>
                                      </p:cBhvr>
                                      <p:tavLst>
                                        <p:tav tm="0">
                                          <p:val>
                                            <p:strVal val="1+#ppt_w/2"/>
                                          </p:val>
                                        </p:tav>
                                        <p:tav tm="100000">
                                          <p:val>
                                            <p:strVal val="#ppt_x"/>
                                          </p:val>
                                        </p:tav>
                                      </p:tavLst>
                                    </p:anim>
                                    <p:anim calcmode="lin" valueType="num">
                                      <p:cBhvr additive="base">
                                        <p:cTn id="8" dur="30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4795</TotalTime>
  <Words>2810</Words>
  <Application>Microsoft Office PowerPoint</Application>
  <PresentationFormat>On-screen Show (4:3)</PresentationFormat>
  <Paragraphs>623</Paragraphs>
  <Slides>39</Slides>
  <Notes>38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Flow</vt:lpstr>
      <vt:lpstr>Equation</vt:lpstr>
      <vt:lpstr>Analysis of Variance</vt:lpstr>
      <vt:lpstr>Goals of the chapter</vt:lpstr>
      <vt:lpstr>Goals of the chapter</vt:lpstr>
      <vt:lpstr>Characteristics of F-Distribution</vt:lpstr>
      <vt:lpstr>Comparing Two Population Variances</vt:lpstr>
      <vt:lpstr>Comparing Two Population Variances</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Discrete Probability Distributions</dc:title>
  <dc:creator>Mong Mara</dc:creator>
  <cp:lastModifiedBy>Mong Mara</cp:lastModifiedBy>
  <cp:revision>204</cp:revision>
  <dcterms:created xsi:type="dcterms:W3CDTF">2010-10-31T03:03:39Z</dcterms:created>
  <dcterms:modified xsi:type="dcterms:W3CDTF">2011-06-01T00:13:01Z</dcterms:modified>
</cp:coreProperties>
</file>